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1" r:id="rId1"/>
    <p:sldMasterId id="2147483672" r:id="rId2"/>
    <p:sldMasterId id="2147483675" r:id="rId3"/>
    <p:sldMasterId id="2147483688" r:id="rId4"/>
    <p:sldMasterId id="2147483701" r:id="rId5"/>
  </p:sldMasterIdLst>
  <p:notesMasterIdLst>
    <p:notesMasterId r:id="rId141"/>
  </p:notesMasterIdLst>
  <p:sldIdLst>
    <p:sldId id="256" r:id="rId6"/>
    <p:sldId id="257" r:id="rId7"/>
    <p:sldId id="258" r:id="rId8"/>
    <p:sldId id="259" r:id="rId9"/>
    <p:sldId id="488" r:id="rId10"/>
    <p:sldId id="489" r:id="rId11"/>
    <p:sldId id="490" r:id="rId12"/>
    <p:sldId id="491" r:id="rId13"/>
    <p:sldId id="492" r:id="rId14"/>
    <p:sldId id="493" r:id="rId15"/>
    <p:sldId id="494" r:id="rId16"/>
    <p:sldId id="495" r:id="rId17"/>
    <p:sldId id="496" r:id="rId18"/>
    <p:sldId id="497" r:id="rId19"/>
    <p:sldId id="545" r:id="rId20"/>
    <p:sldId id="498" r:id="rId21"/>
    <p:sldId id="499" r:id="rId22"/>
    <p:sldId id="500" r:id="rId23"/>
    <p:sldId id="501" r:id="rId24"/>
    <p:sldId id="502" r:id="rId25"/>
    <p:sldId id="503" r:id="rId26"/>
    <p:sldId id="504" r:id="rId27"/>
    <p:sldId id="505" r:id="rId28"/>
    <p:sldId id="506" r:id="rId29"/>
    <p:sldId id="507" r:id="rId30"/>
    <p:sldId id="508" r:id="rId31"/>
    <p:sldId id="509" r:id="rId32"/>
    <p:sldId id="510" r:id="rId33"/>
    <p:sldId id="511" r:id="rId34"/>
    <p:sldId id="512" r:id="rId35"/>
    <p:sldId id="513" r:id="rId36"/>
    <p:sldId id="514" r:id="rId37"/>
    <p:sldId id="515" r:id="rId38"/>
    <p:sldId id="516" r:id="rId39"/>
    <p:sldId id="517" r:id="rId40"/>
    <p:sldId id="518" r:id="rId41"/>
    <p:sldId id="519" r:id="rId42"/>
    <p:sldId id="520" r:id="rId43"/>
    <p:sldId id="521" r:id="rId44"/>
    <p:sldId id="522" r:id="rId45"/>
    <p:sldId id="523" r:id="rId46"/>
    <p:sldId id="524" r:id="rId47"/>
    <p:sldId id="525" r:id="rId48"/>
    <p:sldId id="526" r:id="rId49"/>
    <p:sldId id="527" r:id="rId50"/>
    <p:sldId id="528" r:id="rId51"/>
    <p:sldId id="395" r:id="rId52"/>
    <p:sldId id="529" r:id="rId53"/>
    <p:sldId id="530" r:id="rId54"/>
    <p:sldId id="531" r:id="rId55"/>
    <p:sldId id="532" r:id="rId56"/>
    <p:sldId id="533" r:id="rId57"/>
    <p:sldId id="534" r:id="rId58"/>
    <p:sldId id="535" r:id="rId59"/>
    <p:sldId id="536" r:id="rId60"/>
    <p:sldId id="537" r:id="rId61"/>
    <p:sldId id="538" r:id="rId62"/>
    <p:sldId id="539" r:id="rId63"/>
    <p:sldId id="540" r:id="rId64"/>
    <p:sldId id="541" r:id="rId65"/>
    <p:sldId id="542" r:id="rId66"/>
    <p:sldId id="543" r:id="rId67"/>
    <p:sldId id="544" r:id="rId68"/>
    <p:sldId id="546" r:id="rId69"/>
    <p:sldId id="548" r:id="rId70"/>
    <p:sldId id="549" r:id="rId71"/>
    <p:sldId id="550" r:id="rId72"/>
    <p:sldId id="558" r:id="rId73"/>
    <p:sldId id="559" r:id="rId74"/>
    <p:sldId id="560" r:id="rId75"/>
    <p:sldId id="561" r:id="rId76"/>
    <p:sldId id="562" r:id="rId77"/>
    <p:sldId id="563" r:id="rId78"/>
    <p:sldId id="564" r:id="rId79"/>
    <p:sldId id="565" r:id="rId80"/>
    <p:sldId id="566" r:id="rId81"/>
    <p:sldId id="567" r:id="rId82"/>
    <p:sldId id="568" r:id="rId83"/>
    <p:sldId id="569" r:id="rId84"/>
    <p:sldId id="570" r:id="rId85"/>
    <p:sldId id="571" r:id="rId86"/>
    <p:sldId id="572" r:id="rId87"/>
    <p:sldId id="573" r:id="rId88"/>
    <p:sldId id="574" r:id="rId89"/>
    <p:sldId id="575" r:id="rId90"/>
    <p:sldId id="576" r:id="rId91"/>
    <p:sldId id="577" r:id="rId92"/>
    <p:sldId id="578" r:id="rId93"/>
    <p:sldId id="579" r:id="rId94"/>
    <p:sldId id="580" r:id="rId95"/>
    <p:sldId id="581" r:id="rId96"/>
    <p:sldId id="582" r:id="rId97"/>
    <p:sldId id="583" r:id="rId98"/>
    <p:sldId id="584" r:id="rId99"/>
    <p:sldId id="585" r:id="rId100"/>
    <p:sldId id="586" r:id="rId101"/>
    <p:sldId id="587" r:id="rId102"/>
    <p:sldId id="588" r:id="rId103"/>
    <p:sldId id="589" r:id="rId104"/>
    <p:sldId id="590" r:id="rId105"/>
    <p:sldId id="591" r:id="rId106"/>
    <p:sldId id="592" r:id="rId107"/>
    <p:sldId id="593" r:id="rId108"/>
    <p:sldId id="594" r:id="rId109"/>
    <p:sldId id="595" r:id="rId110"/>
    <p:sldId id="596" r:id="rId111"/>
    <p:sldId id="597" r:id="rId112"/>
    <p:sldId id="598" r:id="rId113"/>
    <p:sldId id="599" r:id="rId114"/>
    <p:sldId id="600" r:id="rId115"/>
    <p:sldId id="601" r:id="rId116"/>
    <p:sldId id="602" r:id="rId117"/>
    <p:sldId id="603" r:id="rId118"/>
    <p:sldId id="604" r:id="rId119"/>
    <p:sldId id="605" r:id="rId120"/>
    <p:sldId id="606" r:id="rId121"/>
    <p:sldId id="607" r:id="rId122"/>
    <p:sldId id="608" r:id="rId123"/>
    <p:sldId id="609" r:id="rId124"/>
    <p:sldId id="610" r:id="rId125"/>
    <p:sldId id="611" r:id="rId126"/>
    <p:sldId id="612" r:id="rId127"/>
    <p:sldId id="613" r:id="rId128"/>
    <p:sldId id="614" r:id="rId129"/>
    <p:sldId id="615" r:id="rId130"/>
    <p:sldId id="616" r:id="rId131"/>
    <p:sldId id="617" r:id="rId132"/>
    <p:sldId id="618" r:id="rId133"/>
    <p:sldId id="619" r:id="rId134"/>
    <p:sldId id="620" r:id="rId135"/>
    <p:sldId id="621" r:id="rId136"/>
    <p:sldId id="622" r:id="rId137"/>
    <p:sldId id="623" r:id="rId138"/>
    <p:sldId id="624" r:id="rId139"/>
    <p:sldId id="625" r:id="rId140"/>
  </p:sldIdLst>
  <p:sldSz cx="9144000" cy="6858000" type="screen4x3"/>
  <p:notesSz cx="6858000" cy="9144000"/>
  <p:embeddedFontLst>
    <p:embeddedFont>
      <p:font typeface="Times" panose="02020603050405020304" pitchFamily="18" charset="0"/>
      <p:regular r:id="rId142"/>
      <p:bold r:id="rId143"/>
      <p:italic r:id="rId144"/>
      <p:boldItalic r:id="rId145"/>
    </p:embeddedFont>
    <p:embeddedFont>
      <p:font typeface="Wingdings 2" panose="05020102010507070707" pitchFamily="18" charset="2"/>
      <p:regular r:id="rId146"/>
    </p:embeddedFont>
    <p:embeddedFont>
      <p:font typeface="Book Antiqua" panose="02040602050305030304" pitchFamily="18" charset="0"/>
      <p:regular r:id="rId147"/>
      <p:bold r:id="rId148"/>
      <p:italic r:id="rId149"/>
      <p:boldItalic r:id="rId150"/>
    </p:embeddedFont>
    <p:embeddedFont>
      <p:font typeface="Tahoma" panose="020B0604030504040204" pitchFamily="34" charset="0"/>
      <p:regular r:id="rId151"/>
      <p:bold r:id="rId152"/>
    </p:embeddedFont>
    <p:embeddedFont>
      <p:font typeface="Calibri" panose="020F0502020204030204" pitchFamily="34" charset="0"/>
      <p:regular r:id="rId153"/>
      <p:bold r:id="rId154"/>
      <p:italic r:id="rId155"/>
      <p:boldItalic r:id="rId156"/>
    </p:embeddedFont>
    <p:embeddedFont>
      <p:font typeface="Calibri Light" panose="020F0302020204030204" pitchFamily="34" charset="0"/>
      <p:regular r:id="rId157"/>
      <p:italic r:id="rId1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52AE47-37D6-4405-BF8F-0CDABA1C34CE}">
  <a:tblStyle styleId="{7552AE47-37D6-4405-BF8F-0CDABA1C34C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1392"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presProps" Target="pres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font" Target="fonts/font8.fntdata"/><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viewProps" Target="viewProps.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font" Target="fonts/font9.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font" Target="fonts/font4.fntdata"/><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font" Target="fonts/font10.fntdata"/><Relationship Id="rId156" Type="http://schemas.openxmlformats.org/officeDocument/2006/relationships/font" Target="fonts/font15.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notesMaster" Target="notesMasters/notesMaster1.xml"/><Relationship Id="rId146" Type="http://schemas.openxmlformats.org/officeDocument/2006/relationships/font" Target="fonts/font5.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font" Target="fonts/font16.fntdata"/><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font" Target="fonts/font11.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font" Target="fonts/font6.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font" Target="fonts/font17.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font" Target="fonts/font12.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2.fntdata"/><Relationship Id="rId148" Type="http://schemas.openxmlformats.org/officeDocument/2006/relationships/font" Target="fonts/font7.fntdata"/><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font" Target="fonts/font13.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font" Target="fonts/font3.fntdata"/><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14344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03117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5B6F5D6C-62BF-4625-9DB5-3EFEF3674B9C}" type="slidenum">
              <a:rPr lang="en-AU" sz="1200" b="0" baseline="0" smtClean="0">
                <a:latin typeface="Times New Roman" pitchFamily="18" charset="0"/>
              </a:rPr>
              <a:pPr/>
              <a:t>14</a:t>
            </a:fld>
            <a:endParaRPr lang="en-AU" sz="1200" b="0" baseline="0">
              <a:latin typeface="Times New Roman" pitchFamily="18"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863667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7" name="Google Shape;19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4163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59D6C9BD-DC5B-48D8-BCE4-271CF48BB737}" type="slidenum">
              <a:rPr lang="en-US" altLang="en-US" sz="1200" b="0" baseline="0">
                <a:latin typeface="Times New Roman" panose="02020603050405020304" pitchFamily="18" charset="0"/>
              </a:rPr>
              <a:pPr/>
              <a:t>22</a:t>
            </a:fld>
            <a:endParaRPr lang="en-US" altLang="en-US" sz="1200" b="0" baseline="0">
              <a:latin typeface="Times New Roman" panose="02020603050405020304"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77249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9106F6C5-5881-4DB2-A46A-9762280E0435}" type="slidenum">
              <a:rPr lang="en-US" altLang="en-US" sz="1200" b="0" baseline="0">
                <a:latin typeface="Times New Roman" panose="02020603050405020304" pitchFamily="18" charset="0"/>
              </a:rPr>
              <a:pPr/>
              <a:t>23</a:t>
            </a:fld>
            <a:endParaRPr lang="en-US" altLang="en-US" sz="1200" b="0" baseline="0">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13518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EFB54EFB-41E7-46B5-A593-C49028D23C11}" type="slidenum">
              <a:rPr lang="en-US" altLang="en-US" sz="1200" b="0" baseline="0">
                <a:latin typeface="Times New Roman" panose="02020603050405020304" pitchFamily="18" charset="0"/>
              </a:rPr>
              <a:pPr/>
              <a:t>24</a:t>
            </a:fld>
            <a:endParaRPr lang="en-US" altLang="en-US" sz="1200" b="0" baseline="0">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56660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70096994-CF47-4462-BD32-C81379061828}" type="slidenum">
              <a:rPr lang="en-US" sz="1200" b="0" baseline="0" smtClean="0">
                <a:latin typeface="Times New Roman" pitchFamily="18" charset="0"/>
              </a:rPr>
              <a:pPr/>
              <a:t>25</a:t>
            </a:fld>
            <a:endParaRPr lang="en-US" sz="1200" b="0" baseline="0">
              <a:latin typeface="Times New Roman" pitchFamily="18"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797429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78C21DC5-145C-474B-A3EF-B18A3D79B2F1}" type="slidenum">
              <a:rPr lang="en-US" sz="1200" b="0" baseline="0" smtClean="0">
                <a:latin typeface="Times New Roman" pitchFamily="18" charset="0"/>
              </a:rPr>
              <a:pPr/>
              <a:t>26</a:t>
            </a:fld>
            <a:endParaRPr lang="en-US" sz="1200" b="0" baseline="0">
              <a:latin typeface="Times New Roman" pitchFamily="18" charset="0"/>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17965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F92A7634-53CC-49A4-AE35-5B2304C813FA}" type="slidenum">
              <a:rPr lang="en-US" sz="1200" b="0" baseline="0" smtClean="0">
                <a:latin typeface="Times New Roman" pitchFamily="18" charset="0"/>
              </a:rPr>
              <a:pPr/>
              <a:t>27</a:t>
            </a:fld>
            <a:endParaRPr lang="en-US" sz="1200" b="0" baseline="0">
              <a:latin typeface="Times New Roman" pitchFamily="18" charset="0"/>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720056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4D5905E9-A780-40E2-85B6-419CE94D8DFF}" type="slidenum">
              <a:rPr lang="en-US" sz="1200" b="0" baseline="0" smtClean="0">
                <a:latin typeface="Times New Roman" pitchFamily="18" charset="0"/>
              </a:rPr>
              <a:pPr/>
              <a:t>28</a:t>
            </a:fld>
            <a:endParaRPr lang="en-US" sz="1200" b="0" baseline="0">
              <a:latin typeface="Times New Roman" pitchFamily="18" charset="0"/>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115698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EDB81B1F-80E4-4E2F-B073-13FD7644EEA9}" type="slidenum">
              <a:rPr lang="en-US" sz="1200" b="0" baseline="0" smtClean="0">
                <a:latin typeface="Times New Roman" pitchFamily="18" charset="0"/>
              </a:rPr>
              <a:pPr/>
              <a:t>29</a:t>
            </a:fld>
            <a:endParaRPr lang="en-US" sz="1200" b="0" baseline="0">
              <a:latin typeface="Times New Roman" pitchFamily="18" charset="0"/>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0967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60977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1997D3F4-2DEB-46FF-9AF2-C6D0160E257F}" type="slidenum">
              <a:rPr lang="en-US" sz="1200" b="0" baseline="0" smtClean="0">
                <a:latin typeface="Times New Roman" pitchFamily="18" charset="0"/>
              </a:rPr>
              <a:pPr/>
              <a:t>30</a:t>
            </a:fld>
            <a:endParaRPr lang="en-US" sz="1200" b="0" baseline="0">
              <a:latin typeface="Times New Roman" pitchFamily="18"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36388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4942EF40-E36B-45B5-B39B-134D06FBBC24}" type="slidenum">
              <a:rPr lang="en-US" sz="1200" b="0" baseline="0" smtClean="0">
                <a:latin typeface="Times New Roman" pitchFamily="18" charset="0"/>
              </a:rPr>
              <a:pPr/>
              <a:t>31</a:t>
            </a:fld>
            <a:endParaRPr lang="en-US" sz="1200" b="0" baseline="0">
              <a:latin typeface="Times New Roman" pitchFamily="18"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573599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8CD814F3-9979-4A15-BA50-B2279037C27D}" type="slidenum">
              <a:rPr lang="en-US" sz="1200" b="0" baseline="0" smtClean="0">
                <a:latin typeface="Times New Roman" pitchFamily="18" charset="0"/>
              </a:rPr>
              <a:pPr/>
              <a:t>32</a:t>
            </a:fld>
            <a:endParaRPr lang="en-US" sz="1200" b="0" baseline="0">
              <a:latin typeface="Times New Roman" pitchFamily="18" charset="0"/>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908562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D0FF9BD5-5DEC-4204-BE78-A21848F9295F}" type="slidenum">
              <a:rPr lang="en-US" sz="1200" b="0" baseline="0" smtClean="0">
                <a:latin typeface="Times New Roman" pitchFamily="18" charset="0"/>
              </a:rPr>
              <a:pPr/>
              <a:t>33</a:t>
            </a:fld>
            <a:endParaRPr lang="en-US" sz="1200" b="0" baseline="0">
              <a:latin typeface="Times New Roman" pitchFamily="18" charset="0"/>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3281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BA91D623-5616-4DF4-AE58-5CB06905C0D5}" type="slidenum">
              <a:rPr lang="en-US" sz="1200" b="0" baseline="0" smtClean="0">
                <a:latin typeface="Times New Roman" pitchFamily="18" charset="0"/>
              </a:rPr>
              <a:pPr/>
              <a:t>34</a:t>
            </a:fld>
            <a:endParaRPr lang="en-US" sz="1200" b="0" baseline="0">
              <a:latin typeface="Times New Roman" pitchFamily="18" charset="0"/>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710349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CAA14228-891F-4D0D-ACA7-EC2D39DAA71B}" type="slidenum">
              <a:rPr lang="en-US" sz="1200" b="0" baseline="0" smtClean="0">
                <a:latin typeface="Times New Roman" pitchFamily="18" charset="0"/>
              </a:rPr>
              <a:pPr/>
              <a:t>35</a:t>
            </a:fld>
            <a:endParaRPr lang="en-US" sz="1200" b="0" baseline="0">
              <a:latin typeface="Times New Roman" pitchFamily="18" charset="0"/>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201652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AE71ACC1-8AD5-400D-9887-1754611B46A5}" type="slidenum">
              <a:rPr lang="en-US" sz="1200" b="0" baseline="0" smtClean="0">
                <a:latin typeface="Times New Roman" pitchFamily="18" charset="0"/>
              </a:rPr>
              <a:pPr/>
              <a:t>36</a:t>
            </a:fld>
            <a:endParaRPr lang="en-US" sz="1200" b="0" baseline="0">
              <a:latin typeface="Times New Roman" pitchFamily="18"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482664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8F544A8B-2C7F-4544-9F24-D94C6332848A}" type="slidenum">
              <a:rPr lang="en-US" sz="1200" b="0" baseline="0" smtClean="0">
                <a:latin typeface="Times New Roman" pitchFamily="18" charset="0"/>
              </a:rPr>
              <a:pPr/>
              <a:t>37</a:t>
            </a:fld>
            <a:endParaRPr lang="en-US" sz="1200" b="0" baseline="0">
              <a:latin typeface="Times New Roman" pitchFamily="18"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702495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E20957D1-4180-4593-9A0C-B4DF89FFD529}" type="slidenum">
              <a:rPr lang="en-US" sz="1200" b="0" baseline="0" smtClean="0">
                <a:latin typeface="Times New Roman" pitchFamily="18" charset="0"/>
              </a:rPr>
              <a:pPr/>
              <a:t>38</a:t>
            </a:fld>
            <a:endParaRPr lang="en-US" sz="1200" b="0" baseline="0">
              <a:latin typeface="Times New Roman" pitchFamily="18" charset="0"/>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131260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C85985F2-C270-4733-B00B-7CD20EFA78D7}" type="slidenum">
              <a:rPr lang="en-US" sz="1200" b="0" baseline="0" smtClean="0">
                <a:latin typeface="Times New Roman" pitchFamily="18" charset="0"/>
              </a:rPr>
              <a:pPr/>
              <a:t>39</a:t>
            </a:fld>
            <a:endParaRPr lang="en-US" sz="1200" b="0" baseline="0">
              <a:latin typeface="Times New Roman" pitchFamily="18"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72713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0" name="Google Shape;19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9626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6DE2C40C-7AA9-4184-912A-C4CEB9C4C59C}" type="slidenum">
              <a:rPr lang="en-US" sz="1200" b="0" baseline="0" smtClean="0">
                <a:latin typeface="Times New Roman" pitchFamily="18" charset="0"/>
              </a:rPr>
              <a:pPr/>
              <a:t>40</a:t>
            </a:fld>
            <a:endParaRPr lang="en-US" sz="1200" b="0" baseline="0">
              <a:latin typeface="Times New Roman" pitchFamily="18"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654610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29DB1C71-EEA7-453A-B62F-51CA7ACD7CFC}" type="slidenum">
              <a:rPr lang="en-US" altLang="en-US" sz="1200" b="0" baseline="0">
                <a:latin typeface="Times New Roman" panose="02020603050405020304" pitchFamily="18" charset="0"/>
              </a:rPr>
              <a:pPr/>
              <a:t>43</a:t>
            </a:fld>
            <a:endParaRPr lang="en-US" altLang="en-US" sz="1200" b="0" baseline="0">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2805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FA975730-7775-4D7C-843B-BB7B64A53E56}" type="slidenum">
              <a:rPr lang="en-US" altLang="en-US" sz="1200" b="0" baseline="0">
                <a:latin typeface="Times New Roman" panose="02020603050405020304" pitchFamily="18" charset="0"/>
              </a:rPr>
              <a:pPr/>
              <a:t>44</a:t>
            </a:fld>
            <a:endParaRPr lang="en-US" altLang="en-US" sz="1200" b="0" baseline="0">
              <a:latin typeface="Times New Roman" panose="02020603050405020304"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12174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CA338666-6B3B-478B-A060-B5932F22AB11}" type="slidenum">
              <a:rPr lang="en-US" altLang="en-US" sz="1200" b="0" baseline="0">
                <a:latin typeface="Times New Roman" panose="02020603050405020304" pitchFamily="18" charset="0"/>
              </a:rPr>
              <a:pPr/>
              <a:t>45</a:t>
            </a:fld>
            <a:endParaRPr lang="en-US" altLang="en-US" sz="1200" b="0" baseline="0">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286943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p1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62" name="Google Shape;1962;p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3637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p1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62" name="Google Shape;1962;p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427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p1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62" name="Google Shape;1962;p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9410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C8955D62-635E-4027-85BA-0D704B60B87E}" type="slidenum">
              <a:rPr lang="en-US" altLang="en-US" sz="1200" b="0" baseline="0">
                <a:solidFill>
                  <a:prstClr val="black"/>
                </a:solidFill>
                <a:latin typeface="Times New Roman" panose="02020603050405020304" pitchFamily="18" charset="0"/>
              </a:rPr>
              <a:pPr/>
              <a:t>86</a:t>
            </a:fld>
            <a:endParaRPr lang="en-US" altLang="en-US" sz="1200" b="0" baseline="0">
              <a:solidFill>
                <a:prstClr val="black"/>
              </a:solidFill>
              <a:latin typeface="Times New Roman" panose="02020603050405020304"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210379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p1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62" name="Google Shape;1962;p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0182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7" name="Google Shape;19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745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6DCD1B5C-6BFC-48D9-BD1A-B3743084B292}" type="slidenum">
              <a:rPr lang="en-AU" sz="1200" b="0" baseline="0" smtClean="0">
                <a:latin typeface="Times New Roman" pitchFamily="18" charset="0"/>
              </a:rPr>
              <a:pPr/>
              <a:t>9</a:t>
            </a:fld>
            <a:endParaRPr lang="en-AU" sz="1200" b="0" baseline="0">
              <a:latin typeface="Times New Roman" pitchFamily="18"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AU" sz="1000"/>
              <a:t>Version (4 bits)--Represents the version of the IP protocol. In this case, the field is set to 4. </a:t>
            </a:r>
          </a:p>
          <a:p>
            <a:pPr>
              <a:lnSpc>
                <a:spcPct val="80000"/>
              </a:lnSpc>
            </a:pPr>
            <a:r>
              <a:rPr lang="en-AU" sz="1000"/>
              <a:t>Header Length (4 bits)--The length in octets of the packet header. </a:t>
            </a:r>
          </a:p>
          <a:p>
            <a:pPr>
              <a:lnSpc>
                <a:spcPct val="80000"/>
              </a:lnSpc>
            </a:pPr>
            <a:r>
              <a:rPr lang="en-AU" sz="1000"/>
              <a:t>Type of Service (ToS) (8 bits)--This field carries information that enables routers to classify and forward packet in a differentiated manner. It is an important service identifier used in implementing quality of service (QoS). </a:t>
            </a:r>
          </a:p>
          <a:p>
            <a:pPr>
              <a:lnSpc>
                <a:spcPct val="80000"/>
              </a:lnSpc>
            </a:pPr>
            <a:r>
              <a:rPr lang="en-AU" sz="1000"/>
              <a:t>Total Length (16 bits)The length in octets of the entire packet, header plus payload. With 16 bits available in this field, the maximum length of an IPv4 packet is 65,535 octets. </a:t>
            </a:r>
          </a:p>
          <a:p>
            <a:pPr>
              <a:lnSpc>
                <a:spcPct val="80000"/>
              </a:lnSpc>
            </a:pPr>
            <a:r>
              <a:rPr lang="en-AU" sz="1000"/>
              <a:t>Identification (16 bits), Flags (3 bits), Fragment Offset (13 bits)--These three fields enable IPv4 networks to support packet fragmentation to negotiate forwarding over links supporting various maximum transmission units (MTUs). Fragmentation is done as needed by the routers along the path of the packet. </a:t>
            </a:r>
          </a:p>
          <a:p>
            <a:pPr>
              <a:lnSpc>
                <a:spcPct val="80000"/>
              </a:lnSpc>
            </a:pPr>
            <a:r>
              <a:rPr lang="en-AU" sz="1000"/>
              <a:t>Time To Live (8 bits)--It is important to protect a network's resources from packets that loop due to routing problems. This field is used to count down the number of routers that switched the packet. The packet is discarded when the value of this field is 0. </a:t>
            </a:r>
          </a:p>
          <a:p>
            <a:pPr>
              <a:lnSpc>
                <a:spcPct val="80000"/>
              </a:lnSpc>
            </a:pPr>
            <a:r>
              <a:rPr lang="en-AU" sz="1000"/>
              <a:t>Protocol Number (8 bits)--The Protocol Number lists the upper- layer protocol (TCP, UDP, ICMP, and so on) that is present in the packet payload. The numbers that represent these protocols are assigned by IANA (http://www.iana.org/assignments/protocol- numbers). </a:t>
            </a:r>
          </a:p>
          <a:p>
            <a:pPr>
              <a:lnSpc>
                <a:spcPct val="80000"/>
              </a:lnSpc>
            </a:pPr>
            <a:r>
              <a:rPr lang="en-AU" sz="1000"/>
              <a:t>Header Checksum (16 bits)--The integrity of the packet header is verified by comparing the computed checksum with the value listed in this field. </a:t>
            </a:r>
          </a:p>
          <a:p>
            <a:pPr>
              <a:lnSpc>
                <a:spcPct val="80000"/>
              </a:lnSpc>
            </a:pPr>
            <a:r>
              <a:rPr lang="en-AU" sz="1000"/>
              <a:t>Source IPv4 Address (32 bits)--The IPv4 address of the node that sourced the packet. </a:t>
            </a:r>
          </a:p>
          <a:p>
            <a:pPr>
              <a:lnSpc>
                <a:spcPct val="80000"/>
              </a:lnSpc>
            </a:pPr>
            <a:r>
              <a:rPr lang="en-AU" sz="1000"/>
              <a:t>Destination IPv4 Address (32 bits)--The IPv4 address of the packet destination node. </a:t>
            </a:r>
          </a:p>
          <a:p>
            <a:pPr>
              <a:lnSpc>
                <a:spcPct val="80000"/>
              </a:lnSpc>
            </a:pPr>
            <a:r>
              <a:rPr lang="en-AU" sz="1000"/>
              <a:t>Options (variable length)--This field is meant as a placeholder for the information relevant to proper handling of the data carried by the packet, information that is not represented in the other fields of the header. Because of this field, the IPv4 header has a variable length, justifying the need for the Header Length field. </a:t>
            </a:r>
          </a:p>
          <a:p>
            <a:pPr>
              <a:lnSpc>
                <a:spcPct val="80000"/>
              </a:lnSpc>
            </a:pPr>
            <a:r>
              <a:rPr lang="en-AU" sz="1000"/>
              <a:t>Padding (variable length)--Is used to align the variable-length Options field to the 32-bit boundary. </a:t>
            </a:r>
          </a:p>
          <a:p>
            <a:pPr>
              <a:lnSpc>
                <a:spcPct val="80000"/>
              </a:lnSpc>
            </a:pPr>
            <a:endParaRPr lang="en-AU" sz="1000"/>
          </a:p>
        </p:txBody>
      </p:sp>
    </p:spTree>
    <p:extLst>
      <p:ext uri="{BB962C8B-B14F-4D97-AF65-F5344CB8AC3E}">
        <p14:creationId xmlns:p14="http://schemas.microsoft.com/office/powerpoint/2010/main" val="3796658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52DD487F-28E8-4A16-B212-D6CE2BC308CC}" type="slidenum">
              <a:rPr lang="en-AU" sz="1200" b="0" baseline="0" smtClean="0">
                <a:latin typeface="Times New Roman" pitchFamily="18" charset="0"/>
              </a:rPr>
              <a:pPr/>
              <a:t>10</a:t>
            </a:fld>
            <a:endParaRPr lang="en-AU" sz="1200" b="0" baseline="0">
              <a:latin typeface="Times New Roman" pitchFamily="18" charset="0"/>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551327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CD4BDC85-4F1F-4F98-93EF-CFD8282D405F}" type="slidenum">
              <a:rPr lang="en-AU" sz="1200" b="0" baseline="0" smtClean="0">
                <a:latin typeface="Times New Roman" pitchFamily="18" charset="0"/>
              </a:rPr>
              <a:pPr/>
              <a:t>11</a:t>
            </a:fld>
            <a:endParaRPr lang="en-AU" sz="1200" b="0" baseline="0">
              <a:latin typeface="Times New Roman" pitchFamily="18"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613346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CC3EC800-CF36-4049-A40A-52842984BA21}" type="slidenum">
              <a:rPr lang="en-AU" sz="1200" b="0" baseline="0" smtClean="0">
                <a:latin typeface="Times New Roman" pitchFamily="18" charset="0"/>
              </a:rPr>
              <a:pPr/>
              <a:t>12</a:t>
            </a:fld>
            <a:endParaRPr lang="en-AU" sz="1200" b="0" baseline="0">
              <a:latin typeface="Times New Roman" pitchFamily="18"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215739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21FBBC88-05F2-4C96-9567-45E19CC1A42F}" type="slidenum">
              <a:rPr lang="en-AU" sz="1200" b="0" baseline="0" smtClean="0">
                <a:latin typeface="Times New Roman" pitchFamily="18" charset="0"/>
              </a:rPr>
              <a:pPr/>
              <a:t>13</a:t>
            </a:fld>
            <a:endParaRPr lang="en-AU" sz="1200" b="0" baseline="0">
              <a:latin typeface="Times New Roman" pitchFamily="18"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931407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457200" y="6416677"/>
            <a:ext cx="2133600"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124200" y="6416677"/>
            <a:ext cx="2895600" cy="365125"/>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7924800" y="6416677"/>
            <a:ext cx="762000" cy="365125"/>
          </a:xfrm>
          <a:prstGeom prst="rect">
            <a:avLst/>
          </a:prstGeom>
          <a:noFill/>
          <a:ln>
            <a:noFill/>
          </a:ln>
        </p:spPr>
        <p:txBody>
          <a:bodyPr spcFirstLastPara="1" wrap="square" lIns="0" tIns="45700" rIns="0" bIns="4570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8CAAD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217420" y="-160020"/>
            <a:ext cx="4709160" cy="8229600"/>
          </a:xfrm>
          <a:prstGeom prst="rect">
            <a:avLst/>
          </a:prstGeom>
          <a:noFill/>
          <a:ln>
            <a:noFill/>
          </a:ln>
        </p:spPr>
        <p:txBody>
          <a:bodyPr spcFirstLastPara="1" wrap="square" lIns="91425" tIns="45700" rIns="91425" bIns="45700" anchor="t" anchorCtr="0">
            <a:normAutofit/>
          </a:bodyPr>
          <a:lstStyle>
            <a:lvl1pPr marL="457200" lvl="0" indent="-302895" algn="l">
              <a:spcBef>
                <a:spcPts val="360"/>
              </a:spcBef>
              <a:spcAft>
                <a:spcPts val="0"/>
              </a:spcAft>
              <a:buSzPts val="1170"/>
              <a:buChar char="▣"/>
              <a:defRPr/>
            </a:lvl1pPr>
            <a:lvl2pPr marL="914400" lvl="1" indent="-320040" algn="l">
              <a:spcBef>
                <a:spcPts val="360"/>
              </a:spcBef>
              <a:spcAft>
                <a:spcPts val="0"/>
              </a:spcAft>
              <a:buSzPts val="1440"/>
              <a:buChar char="◼"/>
              <a:defRPr/>
            </a:lvl2pPr>
            <a:lvl3pPr marL="1371600" lvl="2" indent="-337185" algn="l">
              <a:spcBef>
                <a:spcPts val="360"/>
              </a:spcBef>
              <a:spcAft>
                <a:spcPts val="0"/>
              </a:spcAft>
              <a:buSzPts val="171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5" name="Google Shape;75;p11"/>
          <p:cNvSpPr txBox="1">
            <a:spLocks noGrp="1"/>
          </p:cNvSpPr>
          <p:nvPr>
            <p:ph type="dt" idx="10"/>
          </p:nvPr>
        </p:nvSpPr>
        <p:spPr>
          <a:xfrm>
            <a:off x="457200" y="6416677"/>
            <a:ext cx="2133600"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6416677"/>
            <a:ext cx="2895600" cy="365125"/>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7924800" y="6416677"/>
            <a:ext cx="762000" cy="365125"/>
          </a:xfrm>
          <a:prstGeom prst="rect">
            <a:avLst/>
          </a:prstGeom>
          <a:noFill/>
          <a:ln>
            <a:noFill/>
          </a:ln>
        </p:spPr>
        <p:txBody>
          <a:bodyPr spcFirstLastPara="1" wrap="square" lIns="0" tIns="45700" rIns="0" bIns="4570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38" y="2171703"/>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8CAAD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541338" y="190502"/>
            <a:ext cx="5851525" cy="6019800"/>
          </a:xfrm>
          <a:prstGeom prst="rect">
            <a:avLst/>
          </a:prstGeom>
          <a:noFill/>
          <a:ln>
            <a:noFill/>
          </a:ln>
        </p:spPr>
        <p:txBody>
          <a:bodyPr spcFirstLastPara="1" wrap="square" lIns="91425" tIns="45700" rIns="91425" bIns="45700" anchor="t" anchorCtr="0">
            <a:normAutofit/>
          </a:bodyPr>
          <a:lstStyle>
            <a:lvl1pPr marL="457200" lvl="0" indent="-302895" algn="l">
              <a:spcBef>
                <a:spcPts val="360"/>
              </a:spcBef>
              <a:spcAft>
                <a:spcPts val="0"/>
              </a:spcAft>
              <a:buSzPts val="1170"/>
              <a:buChar char="▣"/>
              <a:defRPr/>
            </a:lvl1pPr>
            <a:lvl2pPr marL="914400" lvl="1" indent="-320040" algn="l">
              <a:spcBef>
                <a:spcPts val="360"/>
              </a:spcBef>
              <a:spcAft>
                <a:spcPts val="0"/>
              </a:spcAft>
              <a:buSzPts val="1440"/>
              <a:buChar char="◼"/>
              <a:defRPr/>
            </a:lvl2pPr>
            <a:lvl3pPr marL="1371600" lvl="2" indent="-337185" algn="l">
              <a:spcBef>
                <a:spcPts val="360"/>
              </a:spcBef>
              <a:spcAft>
                <a:spcPts val="0"/>
              </a:spcAft>
              <a:buSzPts val="171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1" name="Google Shape;81;p12"/>
          <p:cNvSpPr txBox="1">
            <a:spLocks noGrp="1"/>
          </p:cNvSpPr>
          <p:nvPr>
            <p:ph type="dt" idx="10"/>
          </p:nvPr>
        </p:nvSpPr>
        <p:spPr>
          <a:xfrm>
            <a:off x="457200" y="6416677"/>
            <a:ext cx="2133600"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416677"/>
            <a:ext cx="2895600" cy="365125"/>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7924800" y="6416677"/>
            <a:ext cx="762000" cy="365125"/>
          </a:xfrm>
          <a:prstGeom prst="rect">
            <a:avLst/>
          </a:prstGeom>
          <a:noFill/>
          <a:ln>
            <a:noFill/>
          </a:ln>
        </p:spPr>
        <p:txBody>
          <a:bodyPr spcFirstLastPara="1" wrap="square" lIns="0" tIns="45700" rIns="0" bIns="4570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2" name="Google Shape;92;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3" name="Google Shape;93;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8" name="Google Shape;98;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99" name="Google Shape;99;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1"/>
        <p:cNvGrpSpPr/>
        <p:nvPr/>
      </p:nvGrpSpPr>
      <p:grpSpPr>
        <a:xfrm>
          <a:off x="0" y="0"/>
          <a:ext cx="0" cy="0"/>
          <a:chOff x="0" y="0"/>
          <a:chExt cx="0" cy="0"/>
        </a:xfrm>
      </p:grpSpPr>
      <p:sp>
        <p:nvSpPr>
          <p:cNvPr id="122" name="Google Shape;122;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7" name="Google Shape;127;p2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28" name="Google Shape;128;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3" name="Google Shape;133;p2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34" name="Google Shape;134;p2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35" name="Google Shape;135;p2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36" name="Google Shape;136;p2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37" name="Google Shape;13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2" name="Google Shape;142;p2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43" name="Google Shape;143;p2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44" name="Google Shape;144;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9" name="Google Shape;149;p23"/>
          <p:cNvSpPr>
            <a:spLocks noGrp="1"/>
          </p:cNvSpPr>
          <p:nvPr>
            <p:ph type="pic" idx="2"/>
          </p:nvPr>
        </p:nvSpPr>
        <p:spPr>
          <a:xfrm>
            <a:off x="1792288" y="612775"/>
            <a:ext cx="5486400" cy="4114800"/>
          </a:xfrm>
          <a:prstGeom prst="rect">
            <a:avLst/>
          </a:prstGeom>
          <a:noFill/>
          <a:ln>
            <a:noFill/>
          </a:ln>
        </p:spPr>
      </p:sp>
      <p:sp>
        <p:nvSpPr>
          <p:cNvPr id="150" name="Google Shape;150;p2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51" name="Google Shape;15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4"/>
        <p:cNvGrpSpPr/>
        <p:nvPr/>
      </p:nvGrpSpPr>
      <p:grpSpPr>
        <a:xfrm>
          <a:off x="0" y="0"/>
          <a:ext cx="0" cy="0"/>
          <a:chOff x="0" y="0"/>
          <a:chExt cx="0" cy="0"/>
        </a:xfrm>
      </p:grpSpPr>
      <p:sp>
        <p:nvSpPr>
          <p:cNvPr id="155" name="Google Shape;155;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6" name="Google Shape;156;p2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7" name="Google Shape;157;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422030" y="1371600"/>
            <a:ext cx="8229600" cy="1828800"/>
          </a:xfrm>
          <a:prstGeom prst="rect">
            <a:avLst/>
          </a:prstGeom>
          <a:noFill/>
          <a:ln>
            <a:noFill/>
          </a:ln>
        </p:spPr>
        <p:txBody>
          <a:bodyPr spcFirstLastPara="1" wrap="square" lIns="45700" tIns="0" rIns="45700" bIns="0" anchor="b" anchorCtr="0">
            <a:normAutofit/>
          </a:bodyPr>
          <a:lstStyle>
            <a:lvl1pPr lvl="0" algn="ctr">
              <a:spcBef>
                <a:spcPts val="0"/>
              </a:spcBef>
              <a:spcAft>
                <a:spcPts val="0"/>
              </a:spcAft>
              <a:buClr>
                <a:srgbClr val="8CAADD"/>
              </a:buClr>
              <a:buSzPts val="3600"/>
              <a:buFont typeface="Lucida Sans"/>
              <a:buNone/>
              <a:defRPr sz="3600" b="1" cap="none">
                <a:solidFill>
                  <a:srgbClr val="8CAADD"/>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457200" y="6416677"/>
            <a:ext cx="2133600"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124200" y="6416677"/>
            <a:ext cx="2895600" cy="365125"/>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7924800" y="6416677"/>
            <a:ext cx="762000" cy="365125"/>
          </a:xfrm>
          <a:prstGeom prst="rect">
            <a:avLst/>
          </a:prstGeom>
          <a:noFill/>
          <a:ln>
            <a:noFill/>
          </a:ln>
        </p:spPr>
        <p:txBody>
          <a:bodyPr spcFirstLastPara="1" wrap="square" lIns="0" tIns="45700" rIns="0" bIns="4570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3"/>
          <p:cNvSpPr txBox="1">
            <a:spLocks noGrp="1"/>
          </p:cNvSpPr>
          <p:nvPr>
            <p:ph type="subTitle" idx="1"/>
          </p:nvPr>
        </p:nvSpPr>
        <p:spPr>
          <a:xfrm>
            <a:off x="1371600" y="3331698"/>
            <a:ext cx="6400800" cy="1752600"/>
          </a:xfrm>
          <a:prstGeom prst="rect">
            <a:avLst/>
          </a:prstGeom>
          <a:noFill/>
          <a:ln>
            <a:noFill/>
          </a:ln>
        </p:spPr>
        <p:txBody>
          <a:bodyPr spcFirstLastPara="1" wrap="square" lIns="91425" tIns="45700" rIns="91425" bIns="45700" anchor="t" anchorCtr="0">
            <a:normAutofit/>
          </a:bodyPr>
          <a:lstStyle>
            <a:lvl1pPr lvl="0" algn="ctr">
              <a:spcBef>
                <a:spcPts val="420"/>
              </a:spcBef>
              <a:spcAft>
                <a:spcPts val="0"/>
              </a:spcAft>
              <a:buSzPts val="1365"/>
              <a:buNone/>
              <a:defRPr>
                <a:solidFill>
                  <a:schemeClr val="lt1"/>
                </a:solidFill>
              </a:defRPr>
            </a:lvl1pPr>
            <a:lvl2pPr lvl="1" algn="ctr">
              <a:spcBef>
                <a:spcPts val="360"/>
              </a:spcBef>
              <a:spcAft>
                <a:spcPts val="0"/>
              </a:spcAft>
              <a:buSzPts val="1440"/>
              <a:buNone/>
              <a:defRPr/>
            </a:lvl2pPr>
            <a:lvl3pPr lvl="2" algn="ctr">
              <a:spcBef>
                <a:spcPts val="360"/>
              </a:spcBef>
              <a:spcAft>
                <a:spcPts val="0"/>
              </a:spcAft>
              <a:buSzPts val="1710"/>
              <a:buNone/>
              <a:defRPr/>
            </a:lvl3pPr>
            <a:lvl4pPr lvl="3" algn="ctr">
              <a:spcBef>
                <a:spcPts val="360"/>
              </a:spcBef>
              <a:spcAft>
                <a:spcPts val="0"/>
              </a:spcAft>
              <a:buSzPts val="1800"/>
              <a:buNone/>
              <a:defRPr/>
            </a:lvl4pPr>
            <a:lvl5pPr lvl="4" algn="ctr">
              <a:spcBef>
                <a:spcPts val="360"/>
              </a:spcBef>
              <a:spcAft>
                <a:spcPts val="0"/>
              </a:spcAft>
              <a:buSzPts val="180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2" name="Google Shape;162;p2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3" name="Google Shape;163;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719263"/>
            <a:ext cx="8229600" cy="21288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4000500"/>
            <a:ext cx="8229600" cy="21304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248400"/>
            <a:ext cx="2133600" cy="457200"/>
          </a:xfrm>
          <a:prstGeom prst="rect">
            <a:avLst/>
          </a:prstGeom>
        </p:spPr>
        <p:txBody>
          <a:bodyPr/>
          <a:lstStyle>
            <a:lvl1pPr>
              <a:defRPr>
                <a:latin typeface="Arial" charset="0"/>
              </a:defRPr>
            </a:lvl1pPr>
          </a:lstStyle>
          <a:p>
            <a:pPr>
              <a:defRPr/>
            </a:pPr>
            <a:endParaRPr lang="en-AU" altLang="en-US"/>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atin typeface="Arial" charset="0"/>
              </a:defRPr>
            </a:lvl1pPr>
          </a:lstStyle>
          <a:p>
            <a:pPr>
              <a:defRPr/>
            </a:pPr>
            <a:r>
              <a:rPr lang="en-AU" altLang="en-US"/>
              <a:t>IPv6 Packet Format</a:t>
            </a:r>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pPr>
              <a:defRPr/>
            </a:pPr>
            <a:fld id="{8E5D3FCA-3295-4AEA-A0DC-D47214BFE2C3}" type="slidenum">
              <a:rPr lang="en-AU" altLang="en-US"/>
              <a:pPr>
                <a:defRPr/>
              </a:pPr>
              <a:t>‹#›</a:t>
            </a:fld>
            <a:endParaRPr lang="en-AU" altLang="en-US"/>
          </a:p>
        </p:txBody>
      </p:sp>
    </p:spTree>
    <p:extLst>
      <p:ext uri="{BB962C8B-B14F-4D97-AF65-F5344CB8AC3E}">
        <p14:creationId xmlns:p14="http://schemas.microsoft.com/office/powerpoint/2010/main" val="30670590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4FA7B7E-9CB2-487E-A290-55AE700DB47F}" type="datetimeFigureOut">
              <a:rPr lang="en-US" smtClean="0"/>
              <a:pPr/>
              <a:t>3/29/2022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27179641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590452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8468642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732408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696611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86742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181450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89218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8CAAD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457200" y="1600200"/>
            <a:ext cx="8229600" cy="4709160"/>
          </a:xfrm>
          <a:prstGeom prst="rect">
            <a:avLst/>
          </a:prstGeom>
          <a:noFill/>
          <a:ln>
            <a:noFill/>
          </a:ln>
        </p:spPr>
        <p:txBody>
          <a:bodyPr spcFirstLastPara="1" wrap="square" lIns="91425" tIns="45700" rIns="91425" bIns="45700" anchor="t" anchorCtr="0">
            <a:normAutofit/>
          </a:bodyPr>
          <a:lstStyle>
            <a:lvl1pPr marL="457200" lvl="0" indent="-302895" algn="l">
              <a:spcBef>
                <a:spcPts val="360"/>
              </a:spcBef>
              <a:spcAft>
                <a:spcPts val="0"/>
              </a:spcAft>
              <a:buSzPts val="1170"/>
              <a:buChar char="▣"/>
              <a:defRPr/>
            </a:lvl1pPr>
            <a:lvl2pPr marL="914400" lvl="1" indent="-320040" algn="l">
              <a:spcBef>
                <a:spcPts val="360"/>
              </a:spcBef>
              <a:spcAft>
                <a:spcPts val="0"/>
              </a:spcAft>
              <a:buSzPts val="1440"/>
              <a:buChar char="◼"/>
              <a:defRPr/>
            </a:lvl2pPr>
            <a:lvl3pPr marL="1371600" lvl="2" indent="-337185" algn="l">
              <a:spcBef>
                <a:spcPts val="360"/>
              </a:spcBef>
              <a:spcAft>
                <a:spcPts val="0"/>
              </a:spcAft>
              <a:buSzPts val="171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8" name="Google Shape;28;p4"/>
          <p:cNvSpPr txBox="1">
            <a:spLocks noGrp="1"/>
          </p:cNvSpPr>
          <p:nvPr>
            <p:ph type="dt" idx="10"/>
          </p:nvPr>
        </p:nvSpPr>
        <p:spPr>
          <a:xfrm>
            <a:off x="457200" y="6416677"/>
            <a:ext cx="2133600"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124200" y="6416677"/>
            <a:ext cx="2895600" cy="365125"/>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7924800" y="6416677"/>
            <a:ext cx="762000" cy="365125"/>
          </a:xfrm>
          <a:prstGeom prst="rect">
            <a:avLst/>
          </a:prstGeom>
          <a:noFill/>
          <a:ln>
            <a:noFill/>
          </a:ln>
        </p:spPr>
        <p:txBody>
          <a:bodyPr spcFirstLastPara="1" wrap="square" lIns="0" tIns="45700" rIns="0" bIns="4570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7103439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469087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215689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9149694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719263"/>
            <a:ext cx="8229600" cy="21288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4000500"/>
            <a:ext cx="8229600" cy="21304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248400"/>
            <a:ext cx="2133600" cy="457200"/>
          </a:xfrm>
          <a:prstGeom prst="rect">
            <a:avLst/>
          </a:prstGeom>
        </p:spPr>
        <p:txBody>
          <a:bodyPr/>
          <a:lstStyle>
            <a:lvl1pPr>
              <a:defRPr>
                <a:latin typeface="Arial" charset="0"/>
              </a:defRPr>
            </a:lvl1pPr>
          </a:lstStyle>
          <a:p>
            <a:pPr>
              <a:defRPr/>
            </a:pPr>
            <a:endParaRPr lang="en-AU" altLang="en-US">
              <a:solidFill>
                <a:prstClr val="black">
                  <a:tint val="75000"/>
                </a:prstClr>
              </a:solidFill>
            </a:endParaRPr>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atin typeface="Arial" charset="0"/>
              </a:defRPr>
            </a:lvl1pPr>
          </a:lstStyle>
          <a:p>
            <a:pPr>
              <a:defRPr/>
            </a:pPr>
            <a:r>
              <a:rPr lang="en-AU" altLang="en-US">
                <a:solidFill>
                  <a:prstClr val="black">
                    <a:tint val="75000"/>
                  </a:prstClr>
                </a:solidFill>
              </a:rPr>
              <a:t>IPv6 Packet Format</a:t>
            </a:r>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pPr>
              <a:defRPr/>
            </a:pPr>
            <a:fld id="{8E5D3FCA-3295-4AEA-A0DC-D47214BFE2C3}" type="slidenum">
              <a:rPr lang="en-AU" altLang="en-US">
                <a:solidFill>
                  <a:prstClr val="black">
                    <a:tint val="75000"/>
                  </a:prstClr>
                </a:solidFill>
              </a:rPr>
              <a:pPr>
                <a:defRPr/>
              </a:pPr>
              <a:t>‹#›</a:t>
            </a:fld>
            <a:endParaRPr lang="en-AU" altLang="en-US">
              <a:solidFill>
                <a:prstClr val="black">
                  <a:tint val="75000"/>
                </a:prstClr>
              </a:solidFill>
            </a:endParaRPr>
          </a:p>
        </p:txBody>
      </p:sp>
    </p:spTree>
    <p:extLst>
      <p:ext uri="{BB962C8B-B14F-4D97-AF65-F5344CB8AC3E}">
        <p14:creationId xmlns:p14="http://schemas.microsoft.com/office/powerpoint/2010/main" val="1323577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1042897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685884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1062300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109550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791943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1600200" y="609600"/>
            <a:ext cx="7086600" cy="1828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Clr>
                <a:srgbClr val="6892CD"/>
              </a:buClr>
              <a:buSzPts val="3600"/>
              <a:buFont typeface="Lucida Sans"/>
              <a:buNone/>
              <a:defRPr sz="3600" b="1" cap="none">
                <a:solidFill>
                  <a:srgbClr val="6892CD"/>
                </a:solidFill>
                <a:latin typeface="Lucida Sans"/>
                <a:ea typeface="Lucida Sans"/>
                <a:cs typeface="Lucida Sans"/>
                <a:sym typeface="Lucid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1600200" y="2507786"/>
            <a:ext cx="7086600" cy="1509712"/>
          </a:xfrm>
          <a:prstGeom prst="rect">
            <a:avLst/>
          </a:prstGeom>
          <a:noFill/>
          <a:ln>
            <a:noFill/>
          </a:ln>
        </p:spPr>
        <p:txBody>
          <a:bodyPr spcFirstLastPara="1" wrap="square" lIns="91425" tIns="45700" rIns="91425" bIns="45700" anchor="t" anchorCtr="0">
            <a:normAutofit/>
          </a:bodyPr>
          <a:lstStyle>
            <a:lvl1pPr marL="457200" lvl="0" indent="-228600" algn="l">
              <a:spcBef>
                <a:spcPts val="300"/>
              </a:spcBef>
              <a:spcAft>
                <a:spcPts val="0"/>
              </a:spcAft>
              <a:buSzPts val="975"/>
              <a:buNone/>
              <a:defRPr sz="1500">
                <a:solidFill>
                  <a:schemeClr val="lt1"/>
                </a:solidFill>
              </a:defRPr>
            </a:lvl1pPr>
            <a:lvl2pPr marL="914400" lvl="1" indent="-228600" algn="l">
              <a:spcBef>
                <a:spcPts val="270"/>
              </a:spcBef>
              <a:spcAft>
                <a:spcPts val="0"/>
              </a:spcAft>
              <a:buSzPts val="1080"/>
              <a:buNone/>
              <a:defRPr sz="1350">
                <a:solidFill>
                  <a:schemeClr val="lt1"/>
                </a:solidFill>
              </a:defRPr>
            </a:lvl2pPr>
            <a:lvl3pPr marL="1371600" lvl="2" indent="-228600" algn="l">
              <a:spcBef>
                <a:spcPts val="240"/>
              </a:spcBef>
              <a:spcAft>
                <a:spcPts val="0"/>
              </a:spcAft>
              <a:buSzPts val="1140"/>
              <a:buNone/>
              <a:defRPr sz="1200">
                <a:solidFill>
                  <a:schemeClr val="lt1"/>
                </a:solidFill>
              </a:defRPr>
            </a:lvl3pPr>
            <a:lvl4pPr marL="1828800" lvl="3" indent="-228600" algn="l">
              <a:spcBef>
                <a:spcPts val="210"/>
              </a:spcBef>
              <a:spcAft>
                <a:spcPts val="0"/>
              </a:spcAft>
              <a:buSzPts val="1050"/>
              <a:buNone/>
              <a:defRPr sz="1050">
                <a:solidFill>
                  <a:schemeClr val="lt1"/>
                </a:solidFill>
              </a:defRPr>
            </a:lvl4pPr>
            <a:lvl5pPr marL="2286000" lvl="4" indent="-228600" algn="l">
              <a:spcBef>
                <a:spcPts val="210"/>
              </a:spcBef>
              <a:spcAft>
                <a:spcPts val="0"/>
              </a:spcAft>
              <a:buSzPts val="1050"/>
              <a:buNone/>
              <a:defRPr sz="1050">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4" name="Google Shape;34;p5"/>
          <p:cNvSpPr txBox="1">
            <a:spLocks noGrp="1"/>
          </p:cNvSpPr>
          <p:nvPr>
            <p:ph type="dt" idx="10"/>
          </p:nvPr>
        </p:nvSpPr>
        <p:spPr>
          <a:xfrm>
            <a:off x="457200" y="6416677"/>
            <a:ext cx="2133600"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3124200" y="6416677"/>
            <a:ext cx="2895600" cy="365125"/>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7924800" y="6416677"/>
            <a:ext cx="762000" cy="365125"/>
          </a:xfrm>
          <a:prstGeom prst="rect">
            <a:avLst/>
          </a:prstGeom>
          <a:noFill/>
          <a:ln>
            <a:noFill/>
          </a:ln>
        </p:spPr>
        <p:txBody>
          <a:bodyPr spcFirstLastPara="1" wrap="square" lIns="0" tIns="45700" rIns="0" bIns="4570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050319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923922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599723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328889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885967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424541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719263"/>
            <a:ext cx="8229600" cy="21288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4000500"/>
            <a:ext cx="8229600" cy="21304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248400"/>
            <a:ext cx="2133600" cy="457200"/>
          </a:xfrm>
          <a:prstGeom prst="rect">
            <a:avLst/>
          </a:prstGeom>
        </p:spPr>
        <p:txBody>
          <a:bodyPr/>
          <a:lstStyle>
            <a:lvl1pPr>
              <a:defRPr>
                <a:latin typeface="Arial" charset="0"/>
              </a:defRPr>
            </a:lvl1pPr>
          </a:lstStyle>
          <a:p>
            <a:pPr>
              <a:defRPr/>
            </a:pPr>
            <a:endParaRPr lang="en-AU" altLang="en-US">
              <a:solidFill>
                <a:prstClr val="black">
                  <a:tint val="75000"/>
                </a:prstClr>
              </a:solidFill>
            </a:endParaRPr>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atin typeface="Arial" charset="0"/>
              </a:defRPr>
            </a:lvl1pPr>
          </a:lstStyle>
          <a:p>
            <a:pPr>
              <a:defRPr/>
            </a:pPr>
            <a:r>
              <a:rPr lang="en-AU" altLang="en-US">
                <a:solidFill>
                  <a:prstClr val="black">
                    <a:tint val="75000"/>
                  </a:prstClr>
                </a:solidFill>
              </a:rPr>
              <a:t>IPv6 Packet Format</a:t>
            </a:r>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pPr>
              <a:defRPr/>
            </a:pPr>
            <a:fld id="{8E5D3FCA-3295-4AEA-A0DC-D47214BFE2C3}" type="slidenum">
              <a:rPr lang="en-AU" altLang="en-US">
                <a:solidFill>
                  <a:prstClr val="black">
                    <a:tint val="75000"/>
                  </a:prstClr>
                </a:solidFill>
              </a:rPr>
              <a:pPr>
                <a:defRPr/>
              </a:pPr>
              <a:t>‹#›</a:t>
            </a:fld>
            <a:endParaRPr lang="en-AU" altLang="en-US">
              <a:solidFill>
                <a:prstClr val="black">
                  <a:tint val="75000"/>
                </a:prstClr>
              </a:solidFill>
            </a:endParaRPr>
          </a:p>
        </p:txBody>
      </p:sp>
    </p:spTree>
    <p:extLst>
      <p:ext uri="{BB962C8B-B14F-4D97-AF65-F5344CB8AC3E}">
        <p14:creationId xmlns:p14="http://schemas.microsoft.com/office/powerpoint/2010/main" val="42076433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843034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117078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67350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8CAAD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457200" y="1600202"/>
            <a:ext cx="4038600" cy="4525963"/>
          </a:xfrm>
          <a:prstGeom prst="rect">
            <a:avLst/>
          </a:prstGeom>
          <a:noFill/>
          <a:ln>
            <a:noFill/>
          </a:ln>
        </p:spPr>
        <p:txBody>
          <a:bodyPr spcFirstLastPara="1" wrap="square" lIns="91425" tIns="45700" rIns="91425" bIns="45700" anchor="t" anchorCtr="0">
            <a:normAutofit/>
          </a:bodyPr>
          <a:lstStyle>
            <a:lvl1pPr marL="457200" lvl="0" indent="-309086" algn="l">
              <a:spcBef>
                <a:spcPts val="390"/>
              </a:spcBef>
              <a:spcAft>
                <a:spcPts val="0"/>
              </a:spcAft>
              <a:buSzPts val="1268"/>
              <a:buChar char="▣"/>
              <a:defRPr sz="1950"/>
            </a:lvl1pPr>
            <a:lvl2pPr marL="914400" lvl="1" indent="-320040" algn="l">
              <a:spcBef>
                <a:spcPts val="360"/>
              </a:spcBef>
              <a:spcAft>
                <a:spcPts val="0"/>
              </a:spcAft>
              <a:buSzPts val="1440"/>
              <a:buChar char="◼"/>
              <a:defRPr sz="1800"/>
            </a:lvl2pPr>
            <a:lvl3pPr marL="1371600" lvl="2" indent="-319087" algn="l">
              <a:spcBef>
                <a:spcPts val="300"/>
              </a:spcBef>
              <a:spcAft>
                <a:spcPts val="0"/>
              </a:spcAft>
              <a:buSzPts val="1425"/>
              <a:buChar char="🢭"/>
              <a:defRPr sz="1500"/>
            </a:lvl3pPr>
            <a:lvl4pPr marL="1828800" lvl="3" indent="-314325" algn="l">
              <a:spcBef>
                <a:spcPts val="270"/>
              </a:spcBef>
              <a:spcAft>
                <a:spcPts val="0"/>
              </a:spcAft>
              <a:buSzPts val="1350"/>
              <a:buChar char="🢝"/>
              <a:defRPr sz="1350"/>
            </a:lvl4pPr>
            <a:lvl5pPr marL="2286000" lvl="4" indent="-314325" algn="l">
              <a:spcBef>
                <a:spcPts val="270"/>
              </a:spcBef>
              <a:spcAft>
                <a:spcPts val="0"/>
              </a:spcAft>
              <a:buSzPts val="1350"/>
              <a:buChar char="■"/>
              <a:defRPr sz="135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0" name="Google Shape;40;p6"/>
          <p:cNvSpPr txBox="1">
            <a:spLocks noGrp="1"/>
          </p:cNvSpPr>
          <p:nvPr>
            <p:ph type="body" idx="2"/>
          </p:nvPr>
        </p:nvSpPr>
        <p:spPr>
          <a:xfrm>
            <a:off x="4648200" y="1600202"/>
            <a:ext cx="4038600" cy="4525963"/>
          </a:xfrm>
          <a:prstGeom prst="rect">
            <a:avLst/>
          </a:prstGeom>
          <a:noFill/>
          <a:ln>
            <a:noFill/>
          </a:ln>
        </p:spPr>
        <p:txBody>
          <a:bodyPr spcFirstLastPara="1" wrap="square" lIns="91425" tIns="45700" rIns="91425" bIns="45700" anchor="t" anchorCtr="0">
            <a:normAutofit/>
          </a:bodyPr>
          <a:lstStyle>
            <a:lvl1pPr marL="457200" lvl="0" indent="-309086" algn="l">
              <a:spcBef>
                <a:spcPts val="390"/>
              </a:spcBef>
              <a:spcAft>
                <a:spcPts val="0"/>
              </a:spcAft>
              <a:buSzPts val="1268"/>
              <a:buChar char="▣"/>
              <a:defRPr sz="1950"/>
            </a:lvl1pPr>
            <a:lvl2pPr marL="914400" lvl="1" indent="-320040" algn="l">
              <a:spcBef>
                <a:spcPts val="360"/>
              </a:spcBef>
              <a:spcAft>
                <a:spcPts val="0"/>
              </a:spcAft>
              <a:buSzPts val="1440"/>
              <a:buChar char="◼"/>
              <a:defRPr sz="1800"/>
            </a:lvl2pPr>
            <a:lvl3pPr marL="1371600" lvl="2" indent="-319087" algn="l">
              <a:spcBef>
                <a:spcPts val="300"/>
              </a:spcBef>
              <a:spcAft>
                <a:spcPts val="0"/>
              </a:spcAft>
              <a:buSzPts val="1425"/>
              <a:buChar char="🢭"/>
              <a:defRPr sz="1500"/>
            </a:lvl3pPr>
            <a:lvl4pPr marL="1828800" lvl="3" indent="-314325" algn="l">
              <a:spcBef>
                <a:spcPts val="270"/>
              </a:spcBef>
              <a:spcAft>
                <a:spcPts val="0"/>
              </a:spcAft>
              <a:buSzPts val="1350"/>
              <a:buChar char="🢝"/>
              <a:defRPr sz="1350"/>
            </a:lvl4pPr>
            <a:lvl5pPr marL="2286000" lvl="4" indent="-314325" algn="l">
              <a:spcBef>
                <a:spcPts val="270"/>
              </a:spcBef>
              <a:spcAft>
                <a:spcPts val="0"/>
              </a:spcAft>
              <a:buSzPts val="1350"/>
              <a:buChar char="■"/>
              <a:defRPr sz="135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1" name="Google Shape;41;p6"/>
          <p:cNvSpPr txBox="1">
            <a:spLocks noGrp="1"/>
          </p:cNvSpPr>
          <p:nvPr>
            <p:ph type="dt" idx="10"/>
          </p:nvPr>
        </p:nvSpPr>
        <p:spPr>
          <a:xfrm>
            <a:off x="457200" y="6416677"/>
            <a:ext cx="2133600"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3124200" y="6416677"/>
            <a:ext cx="2895600" cy="365125"/>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7924800" y="6416677"/>
            <a:ext cx="762000" cy="365125"/>
          </a:xfrm>
          <a:prstGeom prst="rect">
            <a:avLst/>
          </a:prstGeom>
          <a:noFill/>
          <a:ln>
            <a:noFill/>
          </a:ln>
        </p:spPr>
        <p:txBody>
          <a:bodyPr spcFirstLastPara="1" wrap="square" lIns="0" tIns="45700" rIns="0" bIns="4570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43474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090836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571557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4934200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165704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161400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664395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4FA7B7E-9CB2-487E-A290-55AE700DB47F}" type="datetimeFigureOut">
              <a:rPr lang="en-US" smtClean="0">
                <a:solidFill>
                  <a:prstClr val="black">
                    <a:tint val="75000"/>
                  </a:prstClr>
                </a:solidFill>
              </a:rPr>
              <a:pPr/>
              <a:t>3/29/2022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E51C6B7B-CBA6-4477-BB26-A9D22EC0B65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71817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457200" y="273050"/>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8CAADD"/>
              </a:buClr>
              <a:buSzPts val="3075"/>
              <a:buFont typeface="Lucida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457200" y="1535113"/>
            <a:ext cx="4040188" cy="750887"/>
          </a:xfrm>
          <a:prstGeom prst="rect">
            <a:avLst/>
          </a:prstGeom>
          <a:noFill/>
          <a:ln>
            <a:noFill/>
          </a:ln>
        </p:spPr>
        <p:txBody>
          <a:bodyPr spcFirstLastPara="1" wrap="square" lIns="91425" tIns="45700" rIns="91425" bIns="45700" anchor="ctr" anchorCtr="0">
            <a:normAutofit/>
          </a:bodyPr>
          <a:lstStyle>
            <a:lvl1pPr marL="457200" lvl="0" indent="-228600" algn="l">
              <a:spcBef>
                <a:spcPts val="360"/>
              </a:spcBef>
              <a:spcAft>
                <a:spcPts val="0"/>
              </a:spcAft>
              <a:buSzPts val="1170"/>
              <a:buNone/>
              <a:defRPr sz="1800" b="0" cap="none">
                <a:solidFill>
                  <a:schemeClr val="lt1"/>
                </a:solidFill>
              </a:defRPr>
            </a:lvl1pPr>
            <a:lvl2pPr marL="914400" lvl="1" indent="-228600" algn="l">
              <a:spcBef>
                <a:spcPts val="300"/>
              </a:spcBef>
              <a:spcAft>
                <a:spcPts val="0"/>
              </a:spcAft>
              <a:buSzPts val="1200"/>
              <a:buNone/>
              <a:defRPr sz="1500" b="1"/>
            </a:lvl2pPr>
            <a:lvl3pPr marL="1371600" lvl="2" indent="-228600" algn="l">
              <a:spcBef>
                <a:spcPts val="270"/>
              </a:spcBef>
              <a:spcAft>
                <a:spcPts val="0"/>
              </a:spcAft>
              <a:buSzPts val="1283"/>
              <a:buNone/>
              <a:defRPr sz="1350" b="1"/>
            </a:lvl3pPr>
            <a:lvl4pPr marL="1828800" lvl="3" indent="-228600" algn="l">
              <a:spcBef>
                <a:spcPts val="240"/>
              </a:spcBef>
              <a:spcAft>
                <a:spcPts val="0"/>
              </a:spcAft>
              <a:buSzPts val="1200"/>
              <a:buNone/>
              <a:defRPr sz="1200" b="1"/>
            </a:lvl4pPr>
            <a:lvl5pPr marL="2286000" lvl="4" indent="-228600" algn="l">
              <a:spcBef>
                <a:spcPts val="240"/>
              </a:spcBef>
              <a:spcAft>
                <a:spcPts val="0"/>
              </a:spcAft>
              <a:buSzPts val="1200"/>
              <a:buNone/>
              <a:defRPr sz="1200" b="1"/>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7" name="Google Shape;47;p7"/>
          <p:cNvSpPr txBox="1">
            <a:spLocks noGrp="1"/>
          </p:cNvSpPr>
          <p:nvPr>
            <p:ph type="body" idx="2"/>
          </p:nvPr>
        </p:nvSpPr>
        <p:spPr>
          <a:xfrm>
            <a:off x="4645026" y="1535113"/>
            <a:ext cx="4041775" cy="750887"/>
          </a:xfrm>
          <a:prstGeom prst="rect">
            <a:avLst/>
          </a:prstGeom>
          <a:noFill/>
          <a:ln>
            <a:noFill/>
          </a:ln>
        </p:spPr>
        <p:txBody>
          <a:bodyPr spcFirstLastPara="1" wrap="square" lIns="91425" tIns="45700" rIns="91425" bIns="45700" anchor="ctr" anchorCtr="0">
            <a:normAutofit/>
          </a:bodyPr>
          <a:lstStyle>
            <a:lvl1pPr marL="457200" lvl="0" indent="-228600" algn="l">
              <a:spcBef>
                <a:spcPts val="360"/>
              </a:spcBef>
              <a:spcAft>
                <a:spcPts val="0"/>
              </a:spcAft>
              <a:buSzPts val="1170"/>
              <a:buNone/>
              <a:defRPr sz="1800" b="0" cap="none">
                <a:solidFill>
                  <a:schemeClr val="lt1"/>
                </a:solidFill>
              </a:defRPr>
            </a:lvl1pPr>
            <a:lvl2pPr marL="914400" lvl="1" indent="-228600" algn="l">
              <a:spcBef>
                <a:spcPts val="300"/>
              </a:spcBef>
              <a:spcAft>
                <a:spcPts val="0"/>
              </a:spcAft>
              <a:buSzPts val="1200"/>
              <a:buNone/>
              <a:defRPr sz="1500" b="1"/>
            </a:lvl2pPr>
            <a:lvl3pPr marL="1371600" lvl="2" indent="-228600" algn="l">
              <a:spcBef>
                <a:spcPts val="270"/>
              </a:spcBef>
              <a:spcAft>
                <a:spcPts val="0"/>
              </a:spcAft>
              <a:buSzPts val="1283"/>
              <a:buNone/>
              <a:defRPr sz="1350" b="1"/>
            </a:lvl3pPr>
            <a:lvl4pPr marL="1828800" lvl="3" indent="-228600" algn="l">
              <a:spcBef>
                <a:spcPts val="240"/>
              </a:spcBef>
              <a:spcAft>
                <a:spcPts val="0"/>
              </a:spcAft>
              <a:buSzPts val="1200"/>
              <a:buNone/>
              <a:defRPr sz="1200" b="1"/>
            </a:lvl4pPr>
            <a:lvl5pPr marL="2286000" lvl="4" indent="-228600" algn="l">
              <a:spcBef>
                <a:spcPts val="240"/>
              </a:spcBef>
              <a:spcAft>
                <a:spcPts val="0"/>
              </a:spcAft>
              <a:buSzPts val="1200"/>
              <a:buNone/>
              <a:defRPr sz="1200" b="1"/>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8" name="Google Shape;48;p7"/>
          <p:cNvSpPr txBox="1">
            <a:spLocks noGrp="1"/>
          </p:cNvSpPr>
          <p:nvPr>
            <p:ph type="body" idx="3"/>
          </p:nvPr>
        </p:nvSpPr>
        <p:spPr>
          <a:xfrm>
            <a:off x="457200" y="2362202"/>
            <a:ext cx="4040188" cy="3763963"/>
          </a:xfrm>
          <a:prstGeom prst="rect">
            <a:avLst/>
          </a:prstGeom>
          <a:noFill/>
          <a:ln>
            <a:noFill/>
          </a:ln>
        </p:spPr>
        <p:txBody>
          <a:bodyPr spcFirstLastPara="1" wrap="square" lIns="91425" tIns="45700" rIns="91425" bIns="45700" anchor="t" anchorCtr="0">
            <a:normAutofit/>
          </a:bodyPr>
          <a:lstStyle>
            <a:lvl1pPr marL="457200" lvl="0" indent="-302895" algn="l">
              <a:spcBef>
                <a:spcPts val="360"/>
              </a:spcBef>
              <a:spcAft>
                <a:spcPts val="0"/>
              </a:spcAft>
              <a:buSzPts val="1170"/>
              <a:buChar char="▣"/>
              <a:defRPr sz="1800"/>
            </a:lvl1pPr>
            <a:lvl2pPr marL="914400" lvl="1" indent="-304800" algn="l">
              <a:spcBef>
                <a:spcPts val="300"/>
              </a:spcBef>
              <a:spcAft>
                <a:spcPts val="0"/>
              </a:spcAft>
              <a:buSzPts val="1200"/>
              <a:buChar char="◼"/>
              <a:defRPr sz="1500"/>
            </a:lvl2pPr>
            <a:lvl3pPr marL="1371600" lvl="2" indent="-310038" algn="l">
              <a:spcBef>
                <a:spcPts val="270"/>
              </a:spcBef>
              <a:spcAft>
                <a:spcPts val="0"/>
              </a:spcAft>
              <a:buSzPts val="1283"/>
              <a:buChar char="🢭"/>
              <a:defRPr sz="1350"/>
            </a:lvl3pPr>
            <a:lvl4pPr marL="1828800" lvl="3" indent="-304800" algn="l">
              <a:spcBef>
                <a:spcPts val="240"/>
              </a:spcBef>
              <a:spcAft>
                <a:spcPts val="0"/>
              </a:spcAft>
              <a:buSzPts val="1200"/>
              <a:buChar char="🢝"/>
              <a:defRPr sz="1200"/>
            </a:lvl4pPr>
            <a:lvl5pPr marL="2286000" lvl="4" indent="-304800" algn="l">
              <a:spcBef>
                <a:spcPts val="240"/>
              </a:spcBef>
              <a:spcAft>
                <a:spcPts val="0"/>
              </a:spcAft>
              <a:buSzPts val="1200"/>
              <a:buChar char="■"/>
              <a:defRPr sz="120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9" name="Google Shape;49;p7"/>
          <p:cNvSpPr txBox="1">
            <a:spLocks noGrp="1"/>
          </p:cNvSpPr>
          <p:nvPr>
            <p:ph type="body" idx="4"/>
          </p:nvPr>
        </p:nvSpPr>
        <p:spPr>
          <a:xfrm>
            <a:off x="4645026" y="2362202"/>
            <a:ext cx="4041775" cy="3763963"/>
          </a:xfrm>
          <a:prstGeom prst="rect">
            <a:avLst/>
          </a:prstGeom>
          <a:noFill/>
          <a:ln>
            <a:noFill/>
          </a:ln>
        </p:spPr>
        <p:txBody>
          <a:bodyPr spcFirstLastPara="1" wrap="square" lIns="91425" tIns="45700" rIns="91425" bIns="45700" anchor="t" anchorCtr="0">
            <a:normAutofit/>
          </a:bodyPr>
          <a:lstStyle>
            <a:lvl1pPr marL="457200" lvl="0" indent="-302895" algn="l">
              <a:spcBef>
                <a:spcPts val="360"/>
              </a:spcBef>
              <a:spcAft>
                <a:spcPts val="0"/>
              </a:spcAft>
              <a:buSzPts val="1170"/>
              <a:buChar char="▣"/>
              <a:defRPr sz="1800"/>
            </a:lvl1pPr>
            <a:lvl2pPr marL="914400" lvl="1" indent="-304800" algn="l">
              <a:spcBef>
                <a:spcPts val="300"/>
              </a:spcBef>
              <a:spcAft>
                <a:spcPts val="0"/>
              </a:spcAft>
              <a:buSzPts val="1200"/>
              <a:buChar char="◼"/>
              <a:defRPr sz="1500"/>
            </a:lvl2pPr>
            <a:lvl3pPr marL="1371600" lvl="2" indent="-310038" algn="l">
              <a:spcBef>
                <a:spcPts val="270"/>
              </a:spcBef>
              <a:spcAft>
                <a:spcPts val="0"/>
              </a:spcAft>
              <a:buSzPts val="1283"/>
              <a:buChar char="🢭"/>
              <a:defRPr sz="1350"/>
            </a:lvl3pPr>
            <a:lvl4pPr marL="1828800" lvl="3" indent="-304800" algn="l">
              <a:spcBef>
                <a:spcPts val="240"/>
              </a:spcBef>
              <a:spcAft>
                <a:spcPts val="0"/>
              </a:spcAft>
              <a:buSzPts val="1200"/>
              <a:buChar char="🢝"/>
              <a:defRPr sz="1200"/>
            </a:lvl4pPr>
            <a:lvl5pPr marL="2286000" lvl="4" indent="-304800" algn="l">
              <a:spcBef>
                <a:spcPts val="240"/>
              </a:spcBef>
              <a:spcAft>
                <a:spcPts val="0"/>
              </a:spcAft>
              <a:buSzPts val="1200"/>
              <a:buChar char="■"/>
              <a:defRPr sz="120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0" name="Google Shape;50;p7"/>
          <p:cNvSpPr txBox="1">
            <a:spLocks noGrp="1"/>
          </p:cNvSpPr>
          <p:nvPr>
            <p:ph type="dt" idx="10"/>
          </p:nvPr>
        </p:nvSpPr>
        <p:spPr>
          <a:xfrm>
            <a:off x="457200" y="6416677"/>
            <a:ext cx="2133600"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124200" y="6416677"/>
            <a:ext cx="2895600" cy="365125"/>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7924800" y="6416677"/>
            <a:ext cx="762000" cy="365125"/>
          </a:xfrm>
          <a:prstGeom prst="rect">
            <a:avLst/>
          </a:prstGeom>
          <a:noFill/>
          <a:ln>
            <a:noFill/>
          </a:ln>
        </p:spPr>
        <p:txBody>
          <a:bodyPr spcFirstLastPara="1" wrap="square" lIns="0" tIns="45700" rIns="0" bIns="4570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8CAAD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457200" y="6416677"/>
            <a:ext cx="2133600"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6416677"/>
            <a:ext cx="2895600" cy="365125"/>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7924800" y="6416677"/>
            <a:ext cx="762000" cy="365125"/>
          </a:xfrm>
          <a:prstGeom prst="rect">
            <a:avLst/>
          </a:prstGeom>
          <a:noFill/>
          <a:ln>
            <a:noFill/>
          </a:ln>
        </p:spPr>
        <p:txBody>
          <a:bodyPr spcFirstLastPara="1" wrap="square" lIns="0" tIns="45700" rIns="0" bIns="4570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1"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82A8E7"/>
              </a:buClr>
              <a:buSzPts val="1650"/>
              <a:buFont typeface="Lucida Sans"/>
              <a:buNone/>
              <a:defRPr sz="1650" b="0">
                <a:solidFill>
                  <a:srgbClr val="82A8E7"/>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457201" y="1524002"/>
            <a:ext cx="3008313" cy="4602163"/>
          </a:xfrm>
          <a:prstGeom prst="rect">
            <a:avLst/>
          </a:prstGeom>
          <a:noFill/>
          <a:ln>
            <a:noFill/>
          </a:ln>
        </p:spPr>
        <p:txBody>
          <a:bodyPr spcFirstLastPara="1" wrap="square" lIns="91425" tIns="45700" rIns="91425" bIns="45700" anchor="t" anchorCtr="0">
            <a:normAutofit/>
          </a:bodyPr>
          <a:lstStyle>
            <a:lvl1pPr marL="457200" lvl="0" indent="-228600" algn="l">
              <a:spcBef>
                <a:spcPts val="210"/>
              </a:spcBef>
              <a:spcAft>
                <a:spcPts val="0"/>
              </a:spcAft>
              <a:buSzPts val="683"/>
              <a:buNone/>
              <a:defRPr sz="1050"/>
            </a:lvl1pPr>
            <a:lvl2pPr marL="914400" lvl="1" indent="-228600" algn="l">
              <a:spcBef>
                <a:spcPts val="180"/>
              </a:spcBef>
              <a:spcAft>
                <a:spcPts val="0"/>
              </a:spcAft>
              <a:buSzPts val="720"/>
              <a:buNone/>
              <a:defRPr sz="900"/>
            </a:lvl2pPr>
            <a:lvl3pPr marL="1371600" lvl="2" indent="-228600" algn="l">
              <a:spcBef>
                <a:spcPts val="150"/>
              </a:spcBef>
              <a:spcAft>
                <a:spcPts val="0"/>
              </a:spcAft>
              <a:buSzPts val="713"/>
              <a:buNone/>
              <a:defRPr sz="750"/>
            </a:lvl3pPr>
            <a:lvl4pPr marL="1828800" lvl="3" indent="-228600" algn="l">
              <a:spcBef>
                <a:spcPts val="135"/>
              </a:spcBef>
              <a:spcAft>
                <a:spcPts val="0"/>
              </a:spcAft>
              <a:buSzPts val="675"/>
              <a:buNone/>
              <a:defRPr sz="675"/>
            </a:lvl4pPr>
            <a:lvl5pPr marL="2286000" lvl="4" indent="-228600" algn="l">
              <a:spcBef>
                <a:spcPts val="135"/>
              </a:spcBef>
              <a:spcAft>
                <a:spcPts val="0"/>
              </a:spcAft>
              <a:buSzPts val="675"/>
              <a:buNone/>
              <a:defRPr sz="675"/>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1" name="Google Shape;61;p9"/>
          <p:cNvSpPr txBox="1">
            <a:spLocks noGrp="1"/>
          </p:cNvSpPr>
          <p:nvPr>
            <p:ph type="body" idx="2"/>
          </p:nvPr>
        </p:nvSpPr>
        <p:spPr>
          <a:xfrm>
            <a:off x="3575050" y="273052"/>
            <a:ext cx="5111750" cy="5853113"/>
          </a:xfrm>
          <a:prstGeom prst="rect">
            <a:avLst/>
          </a:prstGeom>
          <a:noFill/>
          <a:ln>
            <a:noFill/>
          </a:ln>
        </p:spPr>
        <p:txBody>
          <a:bodyPr spcFirstLastPara="1" wrap="square" lIns="91425" tIns="45700" rIns="91425" bIns="45700" anchor="t" anchorCtr="0">
            <a:normAutofit/>
          </a:bodyPr>
          <a:lstStyle>
            <a:lvl1pPr marL="457200" lvl="0" indent="-309086" algn="l">
              <a:spcBef>
                <a:spcPts val="390"/>
              </a:spcBef>
              <a:spcAft>
                <a:spcPts val="0"/>
              </a:spcAft>
              <a:buSzPts val="1268"/>
              <a:buChar char="▣"/>
              <a:defRPr sz="1950"/>
            </a:lvl1pPr>
            <a:lvl2pPr marL="914400" lvl="1" indent="-320040" algn="l">
              <a:spcBef>
                <a:spcPts val="360"/>
              </a:spcBef>
              <a:spcAft>
                <a:spcPts val="0"/>
              </a:spcAft>
              <a:buSzPts val="1440"/>
              <a:buChar char="◼"/>
              <a:defRPr sz="1800"/>
            </a:lvl2pPr>
            <a:lvl3pPr marL="1371600" lvl="2" indent="-328136" algn="l">
              <a:spcBef>
                <a:spcPts val="330"/>
              </a:spcBef>
              <a:spcAft>
                <a:spcPts val="0"/>
              </a:spcAft>
              <a:buSzPts val="1568"/>
              <a:buChar char="🢭"/>
              <a:defRPr sz="1650"/>
            </a:lvl3pPr>
            <a:lvl4pPr marL="1828800" lvl="3" indent="-323850" algn="l">
              <a:spcBef>
                <a:spcPts val="300"/>
              </a:spcBef>
              <a:spcAft>
                <a:spcPts val="0"/>
              </a:spcAft>
              <a:buSzPts val="1500"/>
              <a:buChar char="🢝"/>
              <a:defRPr sz="1500"/>
            </a:lvl4pPr>
            <a:lvl5pPr marL="2286000" lvl="4" indent="-314325" algn="l">
              <a:spcBef>
                <a:spcPts val="270"/>
              </a:spcBef>
              <a:spcAft>
                <a:spcPts val="0"/>
              </a:spcAft>
              <a:buSzPts val="1350"/>
              <a:buChar char="■"/>
              <a:defRPr sz="135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2" name="Google Shape;62;p9"/>
          <p:cNvSpPr txBox="1">
            <a:spLocks noGrp="1"/>
          </p:cNvSpPr>
          <p:nvPr>
            <p:ph type="dt" idx="10"/>
          </p:nvPr>
        </p:nvSpPr>
        <p:spPr>
          <a:xfrm>
            <a:off x="457200" y="6416677"/>
            <a:ext cx="2133600"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6416677"/>
            <a:ext cx="2895600" cy="365125"/>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7924800" y="6416677"/>
            <a:ext cx="762000" cy="365125"/>
          </a:xfrm>
          <a:prstGeom prst="rect">
            <a:avLst/>
          </a:prstGeom>
          <a:noFill/>
          <a:ln>
            <a:noFill/>
          </a:ln>
        </p:spPr>
        <p:txBody>
          <a:bodyPr spcFirstLastPara="1" wrap="square" lIns="0" tIns="45700" rIns="0" bIns="4570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828800" y="609600"/>
            <a:ext cx="5486400" cy="522288"/>
          </a:xfrm>
          <a:prstGeom prst="rect">
            <a:avLst/>
          </a:prstGeom>
          <a:noFill/>
          <a:ln>
            <a:noFill/>
          </a:ln>
        </p:spPr>
        <p:txBody>
          <a:bodyPr spcFirstLastPara="1" wrap="square" lIns="45700" tIns="45700" rIns="45700" bIns="0" anchor="b" anchorCtr="0">
            <a:normAutofit/>
          </a:bodyPr>
          <a:lstStyle>
            <a:lvl1pPr lvl="0" algn="ctr">
              <a:spcBef>
                <a:spcPts val="0"/>
              </a:spcBef>
              <a:spcAft>
                <a:spcPts val="0"/>
              </a:spcAft>
              <a:buClr>
                <a:srgbClr val="8CAADD"/>
              </a:buClr>
              <a:buSzPts val="1500"/>
              <a:buFont typeface="Lucida Sans"/>
              <a:buNone/>
              <a:defRPr sz="15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1828800" y="1831975"/>
            <a:ext cx="5486400" cy="3962400"/>
          </a:xfrm>
          <a:prstGeom prst="rect">
            <a:avLst/>
          </a:prstGeom>
          <a:solidFill>
            <a:schemeClr val="dk2"/>
          </a:solidFill>
          <a:ln w="44450" cap="sq" cmpd="sng">
            <a:solidFill>
              <a:srgbClr val="FFFFFF"/>
            </a:solidFill>
            <a:prstDash val="solid"/>
            <a:miter lim="800000"/>
            <a:headEnd type="none" w="sm" len="sm"/>
            <a:tailEnd type="none" w="sm" len="sm"/>
          </a:ln>
          <a:effectLst>
            <a:outerShdw blurRad="190500" dist="228600" dir="2700000" sy="90000">
              <a:srgbClr val="000000">
                <a:alpha val="24705"/>
              </a:srgbClr>
            </a:outerShdw>
          </a:effectLst>
        </p:spPr>
      </p:sp>
      <p:sp>
        <p:nvSpPr>
          <p:cNvPr id="68" name="Google Shape;68;p10"/>
          <p:cNvSpPr txBox="1">
            <a:spLocks noGrp="1"/>
          </p:cNvSpPr>
          <p:nvPr>
            <p:ph type="body" idx="1"/>
          </p:nvPr>
        </p:nvSpPr>
        <p:spPr>
          <a:xfrm>
            <a:off x="1828800" y="1166787"/>
            <a:ext cx="5486400" cy="530352"/>
          </a:xfrm>
          <a:prstGeom prst="rect">
            <a:avLst/>
          </a:prstGeom>
          <a:noFill/>
          <a:ln>
            <a:noFill/>
          </a:ln>
        </p:spPr>
        <p:txBody>
          <a:bodyPr spcFirstLastPara="1" wrap="square" lIns="45700" tIns="45700" rIns="45700" bIns="45700" anchor="t" anchorCtr="0">
            <a:normAutofit/>
          </a:bodyPr>
          <a:lstStyle>
            <a:lvl1pPr marL="457200" lvl="0" indent="-228600" algn="ctr">
              <a:spcBef>
                <a:spcPts val="210"/>
              </a:spcBef>
              <a:spcAft>
                <a:spcPts val="0"/>
              </a:spcAft>
              <a:buSzPts val="683"/>
              <a:buNone/>
              <a:defRPr sz="1050"/>
            </a:lvl1pPr>
            <a:lvl2pPr marL="914400" lvl="1" indent="-274319" algn="l">
              <a:spcBef>
                <a:spcPts val="180"/>
              </a:spcBef>
              <a:spcAft>
                <a:spcPts val="0"/>
              </a:spcAft>
              <a:buSzPts val="720"/>
              <a:buChar char="◼"/>
              <a:defRPr sz="900"/>
            </a:lvl2pPr>
            <a:lvl3pPr marL="1371600" lvl="2" indent="-273843" algn="l">
              <a:spcBef>
                <a:spcPts val="150"/>
              </a:spcBef>
              <a:spcAft>
                <a:spcPts val="0"/>
              </a:spcAft>
              <a:buSzPts val="713"/>
              <a:buChar char="🢭"/>
              <a:defRPr sz="750"/>
            </a:lvl3pPr>
            <a:lvl4pPr marL="1828800" lvl="3" indent="-271462" algn="l">
              <a:spcBef>
                <a:spcPts val="135"/>
              </a:spcBef>
              <a:spcAft>
                <a:spcPts val="0"/>
              </a:spcAft>
              <a:buSzPts val="675"/>
              <a:buChar char="🢝"/>
              <a:defRPr sz="675"/>
            </a:lvl4pPr>
            <a:lvl5pPr marL="2286000" lvl="4" indent="-271462" algn="l">
              <a:spcBef>
                <a:spcPts val="135"/>
              </a:spcBef>
              <a:spcAft>
                <a:spcPts val="0"/>
              </a:spcAft>
              <a:buSzPts val="675"/>
              <a:buChar char="■"/>
              <a:defRPr sz="675"/>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9" name="Google Shape;69;p10"/>
          <p:cNvSpPr txBox="1">
            <a:spLocks noGrp="1"/>
          </p:cNvSpPr>
          <p:nvPr>
            <p:ph type="dt" idx="10"/>
          </p:nvPr>
        </p:nvSpPr>
        <p:spPr>
          <a:xfrm>
            <a:off x="457200" y="6416677"/>
            <a:ext cx="2133600"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6416677"/>
            <a:ext cx="2895600" cy="365125"/>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7924800" y="6416677"/>
            <a:ext cx="762000" cy="365125"/>
          </a:xfrm>
          <a:prstGeom prst="rect">
            <a:avLst/>
          </a:prstGeom>
          <a:noFill/>
          <a:ln>
            <a:noFill/>
          </a:ln>
        </p:spPr>
        <p:txBody>
          <a:bodyPr spcFirstLastPara="1" wrap="square" lIns="0" tIns="45700" rIns="0" bIns="4570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1.jp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jp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8CAADD"/>
              </a:buClr>
              <a:buSzPts val="3075"/>
              <a:buFont typeface="Lucida Sans"/>
              <a:buNone/>
              <a:defRPr sz="3075" b="1" i="0" u="none" strike="noStrike" cap="none">
                <a:solidFill>
                  <a:srgbClr val="8CAADD"/>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709160"/>
          </a:xfrm>
          <a:prstGeom prst="rect">
            <a:avLst/>
          </a:prstGeom>
          <a:noFill/>
          <a:ln>
            <a:noFill/>
          </a:ln>
        </p:spPr>
        <p:txBody>
          <a:bodyPr spcFirstLastPara="1" wrap="square" lIns="91425" tIns="45700" rIns="91425" bIns="45700" anchor="t" anchorCtr="0">
            <a:normAutofit/>
          </a:bodyPr>
          <a:lstStyle>
            <a:lvl1pPr marL="457200" marR="0" lvl="0" indent="-315277" algn="l" rtl="0">
              <a:spcBef>
                <a:spcPts val="420"/>
              </a:spcBef>
              <a:spcAft>
                <a:spcPts val="0"/>
              </a:spcAft>
              <a:buClr>
                <a:srgbClr val="F9F9F9"/>
              </a:buClr>
              <a:buSzPts val="1365"/>
              <a:buFont typeface="Noto Sans Symbols"/>
              <a:buChar char="▣"/>
              <a:defRPr sz="2100" b="0" i="0" u="none" strike="noStrike" cap="none">
                <a:solidFill>
                  <a:schemeClr val="lt1"/>
                </a:solidFill>
                <a:latin typeface="Book Antiqua"/>
                <a:ea typeface="Book Antiqua"/>
                <a:cs typeface="Book Antiqua"/>
                <a:sym typeface="Book Antiqua"/>
              </a:defRPr>
            </a:lvl1pPr>
            <a:lvl2pPr marL="914400" marR="0" lvl="1" indent="-320040" algn="l" rtl="0">
              <a:spcBef>
                <a:spcPts val="360"/>
              </a:spcBef>
              <a:spcAft>
                <a:spcPts val="0"/>
              </a:spcAft>
              <a:buClr>
                <a:schemeClr val="lt1"/>
              </a:buClr>
              <a:buSzPts val="1440"/>
              <a:buFont typeface="Noto Sans Symbols"/>
              <a:buChar char="◼"/>
              <a:defRPr sz="1800" b="0" i="0" u="none" strike="noStrike" cap="none">
                <a:solidFill>
                  <a:schemeClr val="lt1"/>
                </a:solidFill>
                <a:latin typeface="Book Antiqua"/>
                <a:ea typeface="Book Antiqua"/>
                <a:cs typeface="Book Antiqua"/>
                <a:sym typeface="Book Antiqua"/>
              </a:defRPr>
            </a:lvl2pPr>
            <a:lvl3pPr marL="1371600" marR="0" lvl="2" indent="-328136" algn="l" rtl="0">
              <a:spcBef>
                <a:spcPts val="330"/>
              </a:spcBef>
              <a:spcAft>
                <a:spcPts val="0"/>
              </a:spcAft>
              <a:buClr>
                <a:schemeClr val="lt1"/>
              </a:buClr>
              <a:buSzPts val="1568"/>
              <a:buFont typeface="Noto Sans Symbols"/>
              <a:buChar char="🢭"/>
              <a:defRPr sz="1650" b="0" i="0" u="none" strike="noStrike" cap="none">
                <a:solidFill>
                  <a:schemeClr val="lt1"/>
                </a:solidFill>
                <a:latin typeface="Book Antiqua"/>
                <a:ea typeface="Book Antiqua"/>
                <a:cs typeface="Book Antiqua"/>
                <a:sym typeface="Book Antiqua"/>
              </a:defRPr>
            </a:lvl3pPr>
            <a:lvl4pPr marL="1828800" marR="0" lvl="3" indent="-323850" algn="l" rtl="0">
              <a:spcBef>
                <a:spcPts val="300"/>
              </a:spcBef>
              <a:spcAft>
                <a:spcPts val="0"/>
              </a:spcAft>
              <a:buClr>
                <a:schemeClr val="lt1"/>
              </a:buClr>
              <a:buSzPts val="1500"/>
              <a:buFont typeface="Noto Sans Symbols"/>
              <a:buChar char="🢝"/>
              <a:defRPr sz="1500" b="0" i="0" u="none" strike="noStrike" cap="none">
                <a:solidFill>
                  <a:schemeClr val="lt1"/>
                </a:solidFill>
                <a:latin typeface="Book Antiqua"/>
                <a:ea typeface="Book Antiqua"/>
                <a:cs typeface="Book Antiqua"/>
                <a:sym typeface="Book Antiqua"/>
              </a:defRPr>
            </a:lvl4pPr>
            <a:lvl5pPr marL="2286000" marR="0" lvl="4" indent="-323850" algn="l" rtl="0">
              <a:spcBef>
                <a:spcPts val="300"/>
              </a:spcBef>
              <a:spcAft>
                <a:spcPts val="0"/>
              </a:spcAft>
              <a:buClr>
                <a:schemeClr val="lt1"/>
              </a:buClr>
              <a:buSzPts val="1500"/>
              <a:buFont typeface="Noto Sans Symbols"/>
              <a:buChar char="■"/>
              <a:defRPr sz="1500" b="0" i="0" u="none" strike="noStrike" cap="none">
                <a:solidFill>
                  <a:schemeClr val="lt1"/>
                </a:solidFill>
                <a:latin typeface="Book Antiqua"/>
                <a:ea typeface="Book Antiqua"/>
                <a:cs typeface="Book Antiqua"/>
                <a:sym typeface="Book Antiqua"/>
              </a:defRPr>
            </a:lvl5pPr>
            <a:lvl6pPr marL="2743200" marR="0" lvl="5" indent="-314325" algn="l" rtl="0">
              <a:spcBef>
                <a:spcPts val="270"/>
              </a:spcBef>
              <a:spcAft>
                <a:spcPts val="0"/>
              </a:spcAft>
              <a:buClr>
                <a:schemeClr val="lt1"/>
              </a:buClr>
              <a:buSzPts val="1350"/>
              <a:buFont typeface="Noto Sans Symbols"/>
              <a:buChar char="🢝"/>
              <a:defRPr sz="1350" b="0" i="0" u="none" strike="noStrike" cap="none">
                <a:solidFill>
                  <a:schemeClr val="lt1"/>
                </a:solidFill>
                <a:latin typeface="Book Antiqua"/>
                <a:ea typeface="Book Antiqua"/>
                <a:cs typeface="Book Antiqua"/>
                <a:sym typeface="Book Antiqua"/>
              </a:defRPr>
            </a:lvl6pPr>
            <a:lvl7pPr marL="3200400" marR="0" lvl="6" indent="-304800" algn="l" rtl="0">
              <a:spcBef>
                <a:spcPts val="240"/>
              </a:spcBef>
              <a:spcAft>
                <a:spcPts val="0"/>
              </a:spcAft>
              <a:buClr>
                <a:schemeClr val="lt1"/>
              </a:buClr>
              <a:buSzPts val="1200"/>
              <a:buFont typeface="Noto Sans Symbols"/>
              <a:buChar char="●"/>
              <a:defRPr sz="1200" b="0" i="0" u="none" strike="noStrike" cap="none">
                <a:solidFill>
                  <a:schemeClr val="lt1"/>
                </a:solidFill>
                <a:latin typeface="Book Antiqua"/>
                <a:ea typeface="Book Antiqua"/>
                <a:cs typeface="Book Antiqua"/>
                <a:sym typeface="Book Antiqua"/>
              </a:defRPr>
            </a:lvl7pPr>
            <a:lvl8pPr marL="3657600" marR="0" lvl="7" indent="-295275" algn="l" rtl="0">
              <a:spcBef>
                <a:spcPts val="210"/>
              </a:spcBef>
              <a:spcAft>
                <a:spcPts val="0"/>
              </a:spcAft>
              <a:buClr>
                <a:schemeClr val="lt1"/>
              </a:buClr>
              <a:buSzPts val="1050"/>
              <a:buFont typeface="Noto Sans Symbols"/>
              <a:buChar char="●"/>
              <a:defRPr sz="1050" b="0" i="0" u="none" strike="noStrike" cap="none">
                <a:solidFill>
                  <a:schemeClr val="lt1"/>
                </a:solidFill>
                <a:latin typeface="Book Antiqua"/>
                <a:ea typeface="Book Antiqua"/>
                <a:cs typeface="Book Antiqua"/>
                <a:sym typeface="Book Antiqua"/>
              </a:defRPr>
            </a:lvl8pPr>
            <a:lvl9pPr marL="4114800" marR="0" lvl="8" indent="-295275" algn="l" rtl="0">
              <a:spcBef>
                <a:spcPts val="210"/>
              </a:spcBef>
              <a:spcAft>
                <a:spcPts val="0"/>
              </a:spcAft>
              <a:buClr>
                <a:schemeClr val="lt1"/>
              </a:buClr>
              <a:buSzPts val="1050"/>
              <a:buFont typeface="Noto Sans Symbols"/>
              <a:buChar char="●"/>
              <a:defRPr sz="1050" b="0" i="0" u="none" strike="noStrike" cap="none">
                <a:solidFill>
                  <a:schemeClr val="lt1"/>
                </a:solidFill>
                <a:latin typeface="Book Antiqua"/>
                <a:ea typeface="Book Antiqua"/>
                <a:cs typeface="Book Antiqua"/>
                <a:sym typeface="Book Antiqua"/>
              </a:defRPr>
            </a:lvl9pPr>
          </a:lstStyle>
          <a:p>
            <a:endParaRPr/>
          </a:p>
        </p:txBody>
      </p:sp>
      <p:sp>
        <p:nvSpPr>
          <p:cNvPr id="12" name="Google Shape;12;p1"/>
          <p:cNvSpPr txBox="1">
            <a:spLocks noGrp="1"/>
          </p:cNvSpPr>
          <p:nvPr>
            <p:ph type="dt" idx="10"/>
          </p:nvPr>
        </p:nvSpPr>
        <p:spPr>
          <a:xfrm>
            <a:off x="457200" y="6416677"/>
            <a:ext cx="2133600" cy="36512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900" b="0" i="0" u="none" strike="noStrike" cap="none">
                <a:solidFill>
                  <a:srgbClr val="BABABA"/>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416677"/>
            <a:ext cx="2895600" cy="365125"/>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900" b="0" i="0" u="none" strike="noStrike" cap="none">
                <a:solidFill>
                  <a:srgbClr val="BABABA"/>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7924800" y="6416677"/>
            <a:ext cx="762000" cy="365125"/>
          </a:xfrm>
          <a:prstGeom prst="rect">
            <a:avLst/>
          </a:prstGeom>
          <a:noFill/>
          <a:ln>
            <a:noFill/>
          </a:ln>
        </p:spPr>
        <p:txBody>
          <a:bodyPr spcFirstLastPara="1" wrap="square" lIns="0" tIns="45700" rIns="0" bIns="45700" anchor="b" anchorCtr="0">
            <a:noAutofit/>
          </a:bodyPr>
          <a:lstStyle>
            <a:lvl1pPr marL="0" marR="0" lvl="0" indent="0" algn="r" rtl="0">
              <a:spcBef>
                <a:spcPts val="0"/>
              </a:spcBef>
              <a:spcAft>
                <a:spcPts val="0"/>
              </a:spcAft>
              <a:buNone/>
              <a:defRPr sz="900" b="0" i="0" u="none" strike="noStrike" cap="none">
                <a:solidFill>
                  <a:srgbClr val="BABABA"/>
                </a:solidFill>
                <a:latin typeface="Calibri"/>
                <a:ea typeface="Calibri"/>
                <a:cs typeface="Calibri"/>
                <a:sym typeface="Calibri"/>
              </a:defRPr>
            </a:lvl1pPr>
            <a:lvl2pPr marL="0" marR="0" lvl="1" indent="0" algn="r" rtl="0">
              <a:spcBef>
                <a:spcPts val="0"/>
              </a:spcBef>
              <a:spcAft>
                <a:spcPts val="0"/>
              </a:spcAft>
              <a:buNone/>
              <a:defRPr sz="900" b="0" i="0" u="none" strike="noStrike" cap="none">
                <a:solidFill>
                  <a:srgbClr val="BABABA"/>
                </a:solidFill>
                <a:latin typeface="Calibri"/>
                <a:ea typeface="Calibri"/>
                <a:cs typeface="Calibri"/>
                <a:sym typeface="Calibri"/>
              </a:defRPr>
            </a:lvl2pPr>
            <a:lvl3pPr marL="0" marR="0" lvl="2" indent="0" algn="r" rtl="0">
              <a:spcBef>
                <a:spcPts val="0"/>
              </a:spcBef>
              <a:spcAft>
                <a:spcPts val="0"/>
              </a:spcAft>
              <a:buNone/>
              <a:defRPr sz="900" b="0" i="0" u="none" strike="noStrike" cap="none">
                <a:solidFill>
                  <a:srgbClr val="BABABA"/>
                </a:solidFill>
                <a:latin typeface="Calibri"/>
                <a:ea typeface="Calibri"/>
                <a:cs typeface="Calibri"/>
                <a:sym typeface="Calibri"/>
              </a:defRPr>
            </a:lvl3pPr>
            <a:lvl4pPr marL="0" marR="0" lvl="3" indent="0" algn="r" rtl="0">
              <a:spcBef>
                <a:spcPts val="0"/>
              </a:spcBef>
              <a:spcAft>
                <a:spcPts val="0"/>
              </a:spcAft>
              <a:buNone/>
              <a:defRPr sz="900" b="0" i="0" u="none" strike="noStrike" cap="none">
                <a:solidFill>
                  <a:srgbClr val="BABABA"/>
                </a:solidFill>
                <a:latin typeface="Calibri"/>
                <a:ea typeface="Calibri"/>
                <a:cs typeface="Calibri"/>
                <a:sym typeface="Calibri"/>
              </a:defRPr>
            </a:lvl4pPr>
            <a:lvl5pPr marL="0" marR="0" lvl="4" indent="0" algn="r" rtl="0">
              <a:spcBef>
                <a:spcPts val="0"/>
              </a:spcBef>
              <a:spcAft>
                <a:spcPts val="0"/>
              </a:spcAft>
              <a:buNone/>
              <a:defRPr sz="900" b="0" i="0" u="none" strike="noStrike" cap="none">
                <a:solidFill>
                  <a:srgbClr val="BABABA"/>
                </a:solidFill>
                <a:latin typeface="Calibri"/>
                <a:ea typeface="Calibri"/>
                <a:cs typeface="Calibri"/>
                <a:sym typeface="Calibri"/>
              </a:defRPr>
            </a:lvl5pPr>
            <a:lvl6pPr marL="0" marR="0" lvl="5" indent="0" algn="r" rtl="0">
              <a:spcBef>
                <a:spcPts val="0"/>
              </a:spcBef>
              <a:spcAft>
                <a:spcPts val="0"/>
              </a:spcAft>
              <a:buNone/>
              <a:defRPr sz="900" b="0" i="0" u="none" strike="noStrike" cap="none">
                <a:solidFill>
                  <a:srgbClr val="BABABA"/>
                </a:solidFill>
                <a:latin typeface="Calibri"/>
                <a:ea typeface="Calibri"/>
                <a:cs typeface="Calibri"/>
                <a:sym typeface="Calibri"/>
              </a:defRPr>
            </a:lvl6pPr>
            <a:lvl7pPr marL="0" marR="0" lvl="6" indent="0" algn="r" rtl="0">
              <a:spcBef>
                <a:spcPts val="0"/>
              </a:spcBef>
              <a:spcAft>
                <a:spcPts val="0"/>
              </a:spcAft>
              <a:buNone/>
              <a:defRPr sz="900" b="0" i="0" u="none" strike="noStrike" cap="none">
                <a:solidFill>
                  <a:srgbClr val="BABABA"/>
                </a:solidFill>
                <a:latin typeface="Calibri"/>
                <a:ea typeface="Calibri"/>
                <a:cs typeface="Calibri"/>
                <a:sym typeface="Calibri"/>
              </a:defRPr>
            </a:lvl7pPr>
            <a:lvl8pPr marL="0" marR="0" lvl="7" indent="0" algn="r" rtl="0">
              <a:spcBef>
                <a:spcPts val="0"/>
              </a:spcBef>
              <a:spcAft>
                <a:spcPts val="0"/>
              </a:spcAft>
              <a:buNone/>
              <a:defRPr sz="900" b="0" i="0" u="none" strike="noStrike" cap="none">
                <a:solidFill>
                  <a:srgbClr val="BABABA"/>
                </a:solidFill>
                <a:latin typeface="Calibri"/>
                <a:ea typeface="Calibri"/>
                <a:cs typeface="Calibri"/>
                <a:sym typeface="Calibri"/>
              </a:defRPr>
            </a:lvl8pPr>
            <a:lvl9pPr marL="0" marR="0" lvl="8" indent="0" algn="r" rtl="0">
              <a:spcBef>
                <a:spcPts val="0"/>
              </a:spcBef>
              <a:spcAft>
                <a:spcPts val="0"/>
              </a:spcAft>
              <a:buNone/>
              <a:defRPr sz="900" b="0" i="0" u="none" strike="noStrike" cap="none">
                <a:solidFill>
                  <a:srgbClr val="BABAB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86" name="Google Shape;86;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7" name="Google Shape;87;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4" r:id="rId3"/>
    <p:sldLayoutId id="2147483665" r:id="rId4"/>
    <p:sldLayoutId id="2147483666" r:id="rId5"/>
    <p:sldLayoutId id="2147483667" r:id="rId6"/>
    <p:sldLayoutId id="2147483668" r:id="rId7"/>
    <p:sldLayoutId id="2147483669" r:id="rId8"/>
    <p:sldLayoutId id="2147483670" r:id="rId9"/>
    <p:sldLayoutId id="2147483673"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buClrTx/>
              <a:buFontTx/>
              <a:buNone/>
            </a:pPr>
            <a:fld id="{94FA7B7E-9CB2-487E-A290-55AE700DB47F}" type="datetimeFigureOut">
              <a:rPr lang="en-US" kern="1200" smtClean="0">
                <a:solidFill>
                  <a:prstClr val="black">
                    <a:tint val="75000"/>
                  </a:prstClr>
                </a:solidFill>
                <a:latin typeface="Calibri"/>
                <a:ea typeface="+mn-ea"/>
                <a:cs typeface="+mn-cs"/>
              </a:rPr>
              <a:pPr>
                <a:buClrTx/>
                <a:buFontTx/>
                <a:buNone/>
              </a:pPr>
              <a:t>3/29/2022</a:t>
            </a:fld>
            <a:endParaRPr lang="en-IN" kern="120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buClrTx/>
              <a:buFontTx/>
              <a:buNone/>
            </a:pPr>
            <a:endParaRPr lang="en-IN"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buClrTx/>
              <a:buFontTx/>
              <a:buNone/>
            </a:pPr>
            <a:fld id="{E51C6B7B-CBA6-4477-BB26-A9D22EC0B65A}" type="slidenum">
              <a:rPr lang="en-IN" kern="1200" smtClean="0">
                <a:solidFill>
                  <a:prstClr val="black">
                    <a:tint val="75000"/>
                  </a:prstClr>
                </a:solidFill>
                <a:latin typeface="Calibri"/>
                <a:ea typeface="+mn-ea"/>
                <a:cs typeface="+mn-cs"/>
              </a:rPr>
              <a:pPr>
                <a:buClrTx/>
                <a:buFontTx/>
                <a:buNone/>
              </a:pPr>
              <a:t>‹#›</a:t>
            </a:fld>
            <a:endParaRPr lang="en-IN" kern="1200">
              <a:solidFill>
                <a:prstClr val="black">
                  <a:tint val="75000"/>
                </a:prstClr>
              </a:solidFill>
              <a:latin typeface="Calibri"/>
              <a:ea typeface="+mn-ea"/>
              <a:cs typeface="+mn-cs"/>
            </a:endParaRPr>
          </a:p>
        </p:txBody>
      </p:sp>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458506" y="0"/>
            <a:ext cx="1613486" cy="908720"/>
          </a:xfrm>
          <a:prstGeom prst="rect">
            <a:avLst/>
          </a:prstGeom>
        </p:spPr>
      </p:pic>
    </p:spTree>
    <p:extLst>
      <p:ext uri="{BB962C8B-B14F-4D97-AF65-F5344CB8AC3E}">
        <p14:creationId xmlns:p14="http://schemas.microsoft.com/office/powerpoint/2010/main" val="412653163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buClrTx/>
              <a:buFontTx/>
              <a:buNone/>
            </a:pPr>
            <a:fld id="{94FA7B7E-9CB2-487E-A290-55AE700DB47F}" type="datetimeFigureOut">
              <a:rPr lang="en-US" kern="1200" smtClean="0">
                <a:solidFill>
                  <a:prstClr val="black">
                    <a:tint val="75000"/>
                  </a:prstClr>
                </a:solidFill>
                <a:latin typeface="Calibri"/>
                <a:ea typeface="+mn-ea"/>
                <a:cs typeface="+mn-cs"/>
              </a:rPr>
              <a:pPr>
                <a:buClrTx/>
                <a:buFontTx/>
                <a:buNone/>
              </a:pPr>
              <a:t>3/29/2022</a:t>
            </a:fld>
            <a:endParaRPr lang="en-IN" kern="120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buClrTx/>
              <a:buFontTx/>
              <a:buNone/>
            </a:pPr>
            <a:endParaRPr lang="en-IN"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buClrTx/>
              <a:buFontTx/>
              <a:buNone/>
            </a:pPr>
            <a:fld id="{E51C6B7B-CBA6-4477-BB26-A9D22EC0B65A}" type="slidenum">
              <a:rPr lang="en-IN" kern="1200" smtClean="0">
                <a:solidFill>
                  <a:prstClr val="black">
                    <a:tint val="75000"/>
                  </a:prstClr>
                </a:solidFill>
                <a:latin typeface="Calibri"/>
                <a:ea typeface="+mn-ea"/>
                <a:cs typeface="+mn-cs"/>
              </a:rPr>
              <a:pPr>
                <a:buClrTx/>
                <a:buFontTx/>
                <a:buNone/>
              </a:pPr>
              <a:t>‹#›</a:t>
            </a:fld>
            <a:endParaRPr lang="en-IN" kern="1200">
              <a:solidFill>
                <a:prstClr val="black">
                  <a:tint val="75000"/>
                </a:prstClr>
              </a:solidFill>
              <a:latin typeface="Calibri"/>
              <a:ea typeface="+mn-ea"/>
              <a:cs typeface="+mn-cs"/>
            </a:endParaRPr>
          </a:p>
        </p:txBody>
      </p:sp>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458506" y="0"/>
            <a:ext cx="1613486" cy="908720"/>
          </a:xfrm>
          <a:prstGeom prst="rect">
            <a:avLst/>
          </a:prstGeom>
        </p:spPr>
      </p:pic>
    </p:spTree>
    <p:extLst>
      <p:ext uri="{BB962C8B-B14F-4D97-AF65-F5344CB8AC3E}">
        <p14:creationId xmlns:p14="http://schemas.microsoft.com/office/powerpoint/2010/main" val="200015223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buClrTx/>
              <a:buFontTx/>
              <a:buNone/>
            </a:pPr>
            <a:fld id="{94FA7B7E-9CB2-487E-A290-55AE700DB47F}" type="datetimeFigureOut">
              <a:rPr lang="en-US" kern="1200" smtClean="0">
                <a:solidFill>
                  <a:prstClr val="black">
                    <a:tint val="75000"/>
                  </a:prstClr>
                </a:solidFill>
                <a:latin typeface="Calibri"/>
                <a:ea typeface="+mn-ea"/>
                <a:cs typeface="+mn-cs"/>
              </a:rPr>
              <a:pPr>
                <a:buClrTx/>
                <a:buFontTx/>
                <a:buNone/>
              </a:pPr>
              <a:t>3/29/2022</a:t>
            </a:fld>
            <a:endParaRPr lang="en-IN" kern="120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buClrTx/>
              <a:buFontTx/>
              <a:buNone/>
            </a:pPr>
            <a:endParaRPr lang="en-IN"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buClrTx/>
              <a:buFontTx/>
              <a:buNone/>
            </a:pPr>
            <a:fld id="{E51C6B7B-CBA6-4477-BB26-A9D22EC0B65A}" type="slidenum">
              <a:rPr lang="en-IN" kern="1200" smtClean="0">
                <a:solidFill>
                  <a:prstClr val="black">
                    <a:tint val="75000"/>
                  </a:prstClr>
                </a:solidFill>
                <a:latin typeface="Calibri"/>
                <a:ea typeface="+mn-ea"/>
                <a:cs typeface="+mn-cs"/>
              </a:rPr>
              <a:pPr>
                <a:buClrTx/>
                <a:buFontTx/>
                <a:buNone/>
              </a:pPr>
              <a:t>‹#›</a:t>
            </a:fld>
            <a:endParaRPr lang="en-IN" kern="1200">
              <a:solidFill>
                <a:prstClr val="black">
                  <a:tint val="75000"/>
                </a:prstClr>
              </a:solidFill>
              <a:latin typeface="Calibri"/>
              <a:ea typeface="+mn-ea"/>
              <a:cs typeface="+mn-cs"/>
            </a:endParaRPr>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458506" y="0"/>
            <a:ext cx="1613486" cy="908720"/>
          </a:xfrm>
          <a:prstGeom prst="rect">
            <a:avLst/>
          </a:prstGeom>
        </p:spPr>
      </p:pic>
    </p:spTree>
    <p:extLst>
      <p:ext uri="{BB962C8B-B14F-4D97-AF65-F5344CB8AC3E}">
        <p14:creationId xmlns:p14="http://schemas.microsoft.com/office/powerpoint/2010/main" val="192598872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8.xml"/></Relationships>
</file>

<file path=ppt/slides/_rels/slide10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8.xml"/></Relationships>
</file>

<file path=ppt/slides/_rels/slide10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8.xml"/></Relationships>
</file>

<file path=ppt/slides/_rels/slide10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8.xml"/></Relationships>
</file>

<file path=ppt/slides/_rels/slide11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2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2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2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emf"/><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em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13.wmf"/></Relationships>
</file>

<file path=ppt/slides/_rels/slide2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15.wmf"/></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4.xml"/><Relationship Id="rId4" Type="http://schemas.openxmlformats.org/officeDocument/2006/relationships/image" Target="../media/image42.emf"/></Relationships>
</file>

<file path=ppt/slides/_rels/slide9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36.xml"/></Relationships>
</file>

<file path=ppt/slides/_rels/slide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36.xml"/><Relationship Id="rId4" Type="http://schemas.openxmlformats.org/officeDocument/2006/relationships/image" Target="../media/image48.emf"/></Relationships>
</file>

<file path=ppt/slides/_rels/slide9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6.xml"/></Relationships>
</file>

<file path=ppt/slides/_rels/slide9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6" descr="E:\bala\SRM EVEN Semester 2017-18\SRMIST_S&amp;H_LOGO27DEC2017 (1).png"/>
          <p:cNvPicPr preferRelativeResize="0"/>
          <p:nvPr/>
        </p:nvPicPr>
        <p:blipFill rotWithShape="1">
          <a:blip r:embed="rId3">
            <a:alphaModFix/>
          </a:blip>
          <a:srcRect/>
          <a:stretch/>
        </p:blipFill>
        <p:spPr>
          <a:xfrm>
            <a:off x="6815299" y="145224"/>
            <a:ext cx="2219001" cy="819149"/>
          </a:xfrm>
          <a:prstGeom prst="rect">
            <a:avLst/>
          </a:prstGeom>
          <a:noFill/>
          <a:ln>
            <a:noFill/>
          </a:ln>
        </p:spPr>
      </p:pic>
      <p:sp>
        <p:nvSpPr>
          <p:cNvPr id="172" name="Google Shape;172;p26"/>
          <p:cNvSpPr txBox="1"/>
          <p:nvPr/>
        </p:nvSpPr>
        <p:spPr>
          <a:xfrm>
            <a:off x="0" y="1737732"/>
            <a:ext cx="9144000" cy="471283"/>
          </a:xfrm>
          <a:prstGeom prst="rect">
            <a:avLst/>
          </a:prstGeom>
          <a:noFill/>
          <a:ln>
            <a:noFill/>
          </a:ln>
        </p:spPr>
        <p:txBody>
          <a:bodyPr spcFirstLastPara="1" wrap="square" lIns="0" tIns="9525" rIns="0" bIns="0" anchor="t" anchorCtr="0">
            <a:spAutoFit/>
          </a:bodyPr>
          <a:lstStyle/>
          <a:p>
            <a:pPr marL="9525" marR="0" lvl="0" indent="0" algn="ctr" rtl="0">
              <a:spcBef>
                <a:spcPts val="0"/>
              </a:spcBef>
              <a:spcAft>
                <a:spcPts val="0"/>
              </a:spcAft>
              <a:buNone/>
            </a:pPr>
            <a:r>
              <a:rPr lang="en-US" sz="3000" b="0" i="0" u="none" strike="noStrike" cap="none">
                <a:solidFill>
                  <a:srgbClr val="990099"/>
                </a:solidFill>
                <a:latin typeface="Times New Roman"/>
                <a:ea typeface="Times New Roman"/>
                <a:cs typeface="Times New Roman"/>
                <a:sym typeface="Times New Roman"/>
              </a:rPr>
              <a:t>18CSS202J - COMPUTER COMMUNICATIONS</a:t>
            </a:r>
            <a:endParaRPr sz="3000" b="0" i="0" u="none" strike="noStrike" cap="none">
              <a:solidFill>
                <a:srgbClr val="990099"/>
              </a:solidFill>
              <a:latin typeface="Times New Roman"/>
              <a:ea typeface="Times New Roman"/>
              <a:cs typeface="Times New Roman"/>
              <a:sym typeface="Times New Roman"/>
            </a:endParaRPr>
          </a:p>
        </p:txBody>
      </p:sp>
      <p:sp>
        <p:nvSpPr>
          <p:cNvPr id="173" name="Google Shape;173;p26"/>
          <p:cNvSpPr txBox="1">
            <a:spLocks noGrp="1"/>
          </p:cNvSpPr>
          <p:nvPr>
            <p:ph type="ftr" idx="11"/>
          </p:nvPr>
        </p:nvSpPr>
        <p:spPr>
          <a:xfrm>
            <a:off x="3124200" y="6416677"/>
            <a:ext cx="2895600" cy="365125"/>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a:solidFill>
                  <a:srgbClr val="BABABA"/>
                </a:solidFill>
                <a:latin typeface="Book Antiqua"/>
                <a:ea typeface="Book Antiqua"/>
                <a:cs typeface="Book Antiqua"/>
                <a:sym typeface="Book Antiqua"/>
              </a:rPr>
              <a:t>Cloud Computing</a:t>
            </a:r>
            <a:endParaRPr/>
          </a:p>
        </p:txBody>
      </p:sp>
      <p:sp>
        <p:nvSpPr>
          <p:cNvPr id="174" name="Google Shape;174;p26"/>
          <p:cNvSpPr txBox="1">
            <a:spLocks noGrp="1"/>
          </p:cNvSpPr>
          <p:nvPr>
            <p:ph type="sldNum" idx="12"/>
          </p:nvPr>
        </p:nvSpPr>
        <p:spPr>
          <a:xfrm>
            <a:off x="7924800" y="6416677"/>
            <a:ext cx="762000" cy="365125"/>
          </a:xfrm>
          <a:prstGeom prst="rect">
            <a:avLst/>
          </a:prstGeom>
          <a:noFill/>
          <a:ln>
            <a:noFill/>
          </a:ln>
        </p:spPr>
        <p:txBody>
          <a:bodyPr spcFirstLastPara="1" wrap="square" lIns="0" tIns="45700" rIns="0" bIns="45700" anchor="b" anchorCtr="0">
            <a:noAutofit/>
          </a:bodyPr>
          <a:lstStyle/>
          <a:p>
            <a:pPr marL="0" lvl="0" indent="0" algn="r" rtl="0">
              <a:spcBef>
                <a:spcPts val="0"/>
              </a:spcBef>
              <a:spcAft>
                <a:spcPts val="0"/>
              </a:spcAft>
              <a:buNone/>
            </a:pPr>
            <a:fld id="{00000000-1234-1234-1234-123412341234}" type="slidenum">
              <a:rPr lang="en-US">
                <a:solidFill>
                  <a:srgbClr val="BABABA"/>
                </a:solidFill>
                <a:latin typeface="Book Antiqua"/>
                <a:ea typeface="Book Antiqua"/>
                <a:cs typeface="Book Antiqua"/>
                <a:sym typeface="Book Antiqua"/>
              </a:rPr>
              <a:t>1</a:t>
            </a:fld>
            <a:endParaRPr>
              <a:solidFill>
                <a:srgbClr val="BABABA"/>
              </a:solidFill>
              <a:latin typeface="Book Antiqua"/>
              <a:ea typeface="Book Antiqua"/>
              <a:cs typeface="Book Antiqua"/>
              <a:sym typeface="Book Antiqua"/>
            </a:endParaRPr>
          </a:p>
        </p:txBody>
      </p:sp>
      <p:sp>
        <p:nvSpPr>
          <p:cNvPr id="175" name="Google Shape;175;p26"/>
          <p:cNvSpPr txBox="1"/>
          <p:nvPr/>
        </p:nvSpPr>
        <p:spPr>
          <a:xfrm>
            <a:off x="4997" y="3136137"/>
            <a:ext cx="9144000" cy="378950"/>
          </a:xfrm>
          <a:prstGeom prst="rect">
            <a:avLst/>
          </a:prstGeom>
          <a:noFill/>
          <a:ln>
            <a:noFill/>
          </a:ln>
        </p:spPr>
        <p:txBody>
          <a:bodyPr spcFirstLastPara="1" wrap="square" lIns="0" tIns="9525" rIns="0" bIns="0" anchor="t" anchorCtr="0">
            <a:spAutoFit/>
          </a:bodyPr>
          <a:lstStyle/>
          <a:p>
            <a:pPr marL="0" marR="0" lvl="0" indent="0" algn="ctr" rtl="0">
              <a:spcBef>
                <a:spcPts val="0"/>
              </a:spcBef>
              <a:spcAft>
                <a:spcPts val="0"/>
              </a:spcAft>
              <a:buNone/>
            </a:pPr>
            <a:r>
              <a:rPr lang="en-US" sz="2400" b="0" i="0" u="none" strike="noStrike" cap="none">
                <a:solidFill>
                  <a:srgbClr val="000000"/>
                </a:solidFill>
                <a:latin typeface="Book Antiqua"/>
                <a:ea typeface="Book Antiqua"/>
                <a:cs typeface="Book Antiqua"/>
                <a:sym typeface="Book Antiqua"/>
              </a:rPr>
              <a:t>Semester 4 – Academic Year 2021-2022 (Even)</a:t>
            </a:r>
            <a:endParaRPr sz="2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AU"/>
              <a:t>IPv4 Header - Review</a:t>
            </a:r>
          </a:p>
        </p:txBody>
      </p:sp>
      <p:pic>
        <p:nvPicPr>
          <p:cNvPr id="77827" name="Picture 5" descr="FIG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219200"/>
            <a:ext cx="6477000" cy="452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oogle Shape;203;p29" descr="download.png"/>
          <p:cNvPicPr preferRelativeResize="0"/>
          <p:nvPr/>
        </p:nvPicPr>
        <p:blipFill rotWithShape="1">
          <a:blip r:embed="rId4">
            <a:alphaModFix/>
          </a:blip>
          <a:srcRect/>
          <a:stretch/>
        </p:blipFill>
        <p:spPr>
          <a:xfrm>
            <a:off x="7043738" y="0"/>
            <a:ext cx="2100262" cy="604838"/>
          </a:xfrm>
          <a:prstGeom prst="rect">
            <a:avLst/>
          </a:prstGeom>
          <a:noFill/>
          <a:ln>
            <a:noFill/>
          </a:ln>
        </p:spPr>
      </p:pic>
    </p:spTree>
    <p:extLst>
      <p:ext uri="{BB962C8B-B14F-4D97-AF65-F5344CB8AC3E}">
        <p14:creationId xmlns:p14="http://schemas.microsoft.com/office/powerpoint/2010/main" val="28453190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sp>
        <p:nvSpPr>
          <p:cNvPr id="1964" name="Google Shape;1964;p1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100</a:t>
            </a:fld>
            <a:endParaRPr/>
          </a:p>
        </p:txBody>
      </p:sp>
      <p:sp>
        <p:nvSpPr>
          <p:cNvPr id="1965" name="Google Shape;1965;p165"/>
          <p:cNvSpPr txBox="1">
            <a:spLocks noGrp="1"/>
          </p:cNvSpPr>
          <p:nvPr>
            <p:ph type="title"/>
          </p:nvPr>
        </p:nvSpPr>
        <p:spPr>
          <a:xfrm>
            <a:off x="0" y="0"/>
            <a:ext cx="6400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rgbClr val="FF0000"/>
                </a:solidFill>
              </a:rPr>
              <a:t>Session </a:t>
            </a:r>
            <a:r>
              <a:rPr lang="en-US" dirty="0" smtClean="0">
                <a:solidFill>
                  <a:srgbClr val="FF0000"/>
                </a:solidFill>
              </a:rPr>
              <a:t>10</a:t>
            </a:r>
            <a:r>
              <a:rPr lang="en-US" dirty="0" smtClean="0"/>
              <a:t> </a:t>
            </a:r>
            <a:endParaRPr dirty="0"/>
          </a:p>
        </p:txBody>
      </p:sp>
      <p:pic>
        <p:nvPicPr>
          <p:cNvPr id="1966" name="Google Shape;1966;p165" descr="download.png"/>
          <p:cNvPicPr preferRelativeResize="0"/>
          <p:nvPr/>
        </p:nvPicPr>
        <p:blipFill rotWithShape="1">
          <a:blip r:embed="rId3">
            <a:alphaModFix/>
          </a:blip>
          <a:srcRect/>
          <a:stretch/>
        </p:blipFill>
        <p:spPr>
          <a:xfrm>
            <a:off x="6457950" y="152400"/>
            <a:ext cx="2686050" cy="914400"/>
          </a:xfrm>
          <a:prstGeom prst="rect">
            <a:avLst/>
          </a:prstGeom>
          <a:noFill/>
          <a:ln>
            <a:noFill/>
          </a:ln>
        </p:spPr>
      </p:pic>
      <p:sp>
        <p:nvSpPr>
          <p:cNvPr id="1967" name="Google Shape;1967;p165"/>
          <p:cNvSpPr txBox="1">
            <a:spLocks noGrp="1"/>
          </p:cNvSpPr>
          <p:nvPr>
            <p:ph type="body" idx="1"/>
          </p:nvPr>
        </p:nvSpPr>
        <p:spPr>
          <a:xfrm>
            <a:off x="304800" y="1219200"/>
            <a:ext cx="8610600" cy="5410200"/>
          </a:xfrm>
          <a:prstGeom prst="rect">
            <a:avLst/>
          </a:prstGeom>
          <a:noFill/>
          <a:ln>
            <a:noFill/>
          </a:ln>
        </p:spPr>
        <p:txBody>
          <a:bodyPr spcFirstLastPara="1" wrap="square" lIns="91425" tIns="45700" rIns="91425" bIns="45700" anchor="t" anchorCtr="0">
            <a:noAutofit/>
          </a:bodyPr>
          <a:lstStyle/>
          <a:p>
            <a:pPr marL="342900" lvl="0">
              <a:spcBef>
                <a:spcPts val="0"/>
              </a:spcBef>
              <a:buSzPct val="100000"/>
            </a:pPr>
            <a:r>
              <a:rPr lang="en-US" dirty="0">
                <a:latin typeface="Times New Roman" panose="02020603050405020304" pitchFamily="18" charset="0"/>
                <a:cs typeface="Times New Roman" panose="02020603050405020304" pitchFamily="18" charset="0"/>
              </a:rPr>
              <a:t>Bridge</a:t>
            </a:r>
          </a:p>
          <a:p>
            <a:pPr marL="342900" lvl="0">
              <a:spcBef>
                <a:spcPts val="0"/>
              </a:spcBef>
              <a:buSzPct val="100000"/>
            </a:pPr>
            <a:r>
              <a:rPr lang="en-US" dirty="0">
                <a:latin typeface="Times New Roman" panose="02020603050405020304" pitchFamily="18" charset="0"/>
                <a:cs typeface="Times New Roman" panose="02020603050405020304" pitchFamily="18" charset="0"/>
              </a:rPr>
              <a:t>Structure of Router</a:t>
            </a:r>
          </a:p>
        </p:txBody>
      </p:sp>
    </p:spTree>
    <p:extLst>
      <p:ext uri="{BB962C8B-B14F-4D97-AF65-F5344CB8AC3E}">
        <p14:creationId xmlns:p14="http://schemas.microsoft.com/office/powerpoint/2010/main" val="41635282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852936"/>
            <a:ext cx="7886700" cy="1656184"/>
          </a:xfrm>
        </p:spPr>
        <p:txBody>
          <a:bodyPr>
            <a:normAutofit/>
          </a:bodyPr>
          <a:lstStyle/>
          <a:p>
            <a:pPr marL="0" indent="0" algn="ctr">
              <a:buNone/>
            </a:pPr>
            <a:r>
              <a:rPr lang="en-US" sz="4400" dirty="0" smtClean="0">
                <a:latin typeface="Times New Roman" panose="02020603050405020304" pitchFamily="18" charset="0"/>
                <a:cs typeface="Times New Roman" panose="02020603050405020304" pitchFamily="18" charset="0"/>
              </a:rPr>
              <a:t>Bridges </a:t>
            </a:r>
          </a:p>
          <a:p>
            <a:pPr marL="0" indent="0" algn="ctr">
              <a:buNone/>
            </a:pPr>
            <a:r>
              <a:rPr lang="en-US" sz="4400" dirty="0" smtClean="0">
                <a:latin typeface="Times New Roman" panose="02020603050405020304" pitchFamily="18" charset="0"/>
                <a:cs typeface="Times New Roman" panose="02020603050405020304" pitchFamily="18" charset="0"/>
              </a:rPr>
              <a:t>Structure of router</a:t>
            </a:r>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58799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76671"/>
            <a:ext cx="8424936" cy="720081"/>
          </a:xfrm>
        </p:spPr>
        <p:txBody>
          <a:bodyPr>
            <a:normAutofit fontScale="90000"/>
          </a:bodyPr>
          <a:lstStyle/>
          <a:p>
            <a:r>
              <a:rPr lang="en-US" sz="3200" b="1" dirty="0" smtClean="0">
                <a:latin typeface="Times New Roman" panose="02020603050405020304" pitchFamily="18" charset="0"/>
                <a:cs typeface="Times New Roman" panose="02020603050405020304" pitchFamily="18" charset="0"/>
              </a:rPr>
              <a:t>2.10.1 What </a:t>
            </a:r>
            <a:r>
              <a:rPr lang="en-US" sz="3200" b="1" dirty="0">
                <a:latin typeface="Times New Roman" panose="02020603050405020304" pitchFamily="18" charset="0"/>
                <a:cs typeface="Times New Roman" panose="02020603050405020304" pitchFamily="18" charset="0"/>
              </a:rPr>
              <a:t>is a Bridge in a Computer Network?</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7544" y="1196752"/>
            <a:ext cx="8280920" cy="5400600"/>
          </a:xfrm>
        </p:spPr>
        <p:txBody>
          <a:bodyPr>
            <a:normAutofit/>
          </a:bodyPr>
          <a:lstStyle/>
          <a:p>
            <a:pPr algn="just"/>
            <a:r>
              <a:rPr lang="en-US" sz="2400" b="1" dirty="0" smtClean="0">
                <a:latin typeface="Times New Roman" panose="02020603050405020304" pitchFamily="18" charset="0"/>
                <a:cs typeface="Times New Roman" panose="02020603050405020304" pitchFamily="18" charset="0"/>
              </a:rPr>
              <a:t>Definition1:</a:t>
            </a:r>
          </a:p>
          <a:p>
            <a:pPr marL="0" indent="0" algn="just">
              <a:buNone/>
            </a:pPr>
            <a:r>
              <a:rPr lang="en-US" sz="2400" dirty="0">
                <a:latin typeface="Times New Roman" panose="02020603050405020304" pitchFamily="18" charset="0"/>
                <a:cs typeface="Times New Roman" panose="02020603050405020304" pitchFamily="18" charset="0"/>
              </a:rPr>
              <a:t>A bridge is one of the network devices in computer networks to connect two or more communication networks or network segments and creates a single network. It provides interconnection with other computer networks, which use the same protocol. The multiple local area networks (LANs) can be connected to form a larger local area network.</a:t>
            </a:r>
            <a:endParaRPr lang="en-US" sz="2400" dirty="0" smtClean="0">
              <a:latin typeface="Times New Roman" panose="02020603050405020304" pitchFamily="18" charset="0"/>
              <a:cs typeface="Times New Roman" panose="02020603050405020304" pitchFamily="18" charset="0"/>
            </a:endParaRPr>
          </a:p>
          <a:p>
            <a:pPr algn="just"/>
            <a:r>
              <a:rPr lang="en-US" sz="2400" b="1" dirty="0" smtClean="0">
                <a:latin typeface="Times New Roman" panose="02020603050405020304" pitchFamily="18" charset="0"/>
                <a:cs typeface="Times New Roman" panose="02020603050405020304" pitchFamily="18" charset="0"/>
              </a:rPr>
              <a:t>Definition2:</a:t>
            </a:r>
          </a:p>
          <a:p>
            <a:pPr marL="0" indent="0" algn="just">
              <a:buNone/>
            </a:pPr>
            <a:r>
              <a:rPr lang="en-US" sz="2400" dirty="0">
                <a:latin typeface="Times New Roman" panose="02020603050405020304" pitchFamily="18" charset="0"/>
                <a:cs typeface="Times New Roman" panose="02020603050405020304" pitchFamily="18" charset="0"/>
              </a:rPr>
              <a:t>A bridge in a computer network is one kind of network device, used to separate a network into sections. Every section in the network represents a collision domain that has separate bandwidth. So that network performance can be improved using a bridge. In the OSI model, a bridge works at layer-2 namely the data link layer. The main function of this is to examine the incoming traffic and examine whether to filter it or forward it.</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92601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3"/>
            <a:ext cx="8280920" cy="648072"/>
          </a:xfrm>
        </p:spPr>
        <p:txBody>
          <a:bodyPr>
            <a:normAutofit/>
          </a:bodyPr>
          <a:lstStyle/>
          <a:p>
            <a:r>
              <a:rPr lang="en-IN" sz="3200" b="1" dirty="0" smtClean="0">
                <a:latin typeface="Times New Roman" panose="02020603050405020304" pitchFamily="18" charset="0"/>
                <a:cs typeface="Times New Roman" panose="02020603050405020304" pitchFamily="18" charset="0"/>
              </a:rPr>
              <a:t>2.10.2 Working </a:t>
            </a:r>
            <a:r>
              <a:rPr lang="en-IN" sz="3200" b="1" dirty="0">
                <a:latin typeface="Times New Roman" panose="02020603050405020304" pitchFamily="18" charset="0"/>
                <a:cs typeface="Times New Roman" panose="02020603050405020304" pitchFamily="18" charset="0"/>
              </a:rPr>
              <a:t>Principle</a:t>
            </a:r>
          </a:p>
        </p:txBody>
      </p:sp>
      <p:sp>
        <p:nvSpPr>
          <p:cNvPr id="3" name="Content Placeholder 2"/>
          <p:cNvSpPr>
            <a:spLocks noGrp="1"/>
          </p:cNvSpPr>
          <p:nvPr>
            <p:ph idx="1"/>
          </p:nvPr>
        </p:nvSpPr>
        <p:spPr>
          <a:xfrm>
            <a:off x="251520" y="908720"/>
            <a:ext cx="5184576" cy="5949280"/>
          </a:xfrm>
        </p:spPr>
        <p:txBody>
          <a:bodyPr>
            <a:normAutofit lnSpcReduction="10000"/>
          </a:bodyPr>
          <a:lstStyle/>
          <a:p>
            <a:pPr algn="just"/>
            <a:r>
              <a:rPr lang="en-US" sz="2400" dirty="0">
                <a:latin typeface="Times New Roman" panose="02020603050405020304" pitchFamily="18" charset="0"/>
                <a:cs typeface="Times New Roman" panose="02020603050405020304" pitchFamily="18" charset="0"/>
              </a:rPr>
              <a:t>In a computer network, a bridge separates a LAN into different segments like segment1 &amp; segment2, </a:t>
            </a:r>
            <a:r>
              <a:rPr lang="en-US" sz="2400" dirty="0" err="1">
                <a:latin typeface="Times New Roman" panose="02020603050405020304" pitchFamily="18" charset="0"/>
                <a:cs typeface="Times New Roman" panose="02020603050405020304" pitchFamily="18" charset="0"/>
              </a:rPr>
              <a:t>etc</a:t>
            </a:r>
            <a:r>
              <a:rPr lang="en-US" sz="2400" dirty="0">
                <a:latin typeface="Times New Roman" panose="02020603050405020304" pitchFamily="18" charset="0"/>
                <a:cs typeface="Times New Roman" panose="02020603050405020304" pitchFamily="18" charset="0"/>
              </a:rPr>
              <a:t> and the MAC address of all the PCs can be stored into the table.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For </a:t>
            </a:r>
            <a:r>
              <a:rPr lang="en-US" sz="2400" dirty="0">
                <a:latin typeface="Times New Roman" panose="02020603050405020304" pitchFamily="18" charset="0"/>
                <a:cs typeface="Times New Roman" panose="02020603050405020304" pitchFamily="18" charset="0"/>
              </a:rPr>
              <a:t>instance, PC1 transmits the data to PC2, where the data will transmit to the bridge first.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So </a:t>
            </a:r>
            <a:r>
              <a:rPr lang="en-US" sz="2400" dirty="0">
                <a:latin typeface="Times New Roman" panose="02020603050405020304" pitchFamily="18" charset="0"/>
                <a:cs typeface="Times New Roman" panose="02020603050405020304" pitchFamily="18" charset="0"/>
              </a:rPr>
              <a:t>the bridge reads the MAC address &amp; decides whether to transmit the data to segment1 or segment2.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Therefore</a:t>
            </a:r>
            <a:r>
              <a:rPr lang="en-US" sz="2400" dirty="0">
                <a:latin typeface="Times New Roman" panose="02020603050405020304" pitchFamily="18" charset="0"/>
                <a:cs typeface="Times New Roman" panose="02020603050405020304" pitchFamily="18" charset="0"/>
              </a:rPr>
              <a:t>, the PC2 is accessible in segment1, which means the bridge transmits the data in segment1 only &amp; eliminates all the connected PCs in segment2.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this way, the bridge reduces traffic in a computer network.</a:t>
            </a:r>
            <a:endParaRPr lang="en-IN" sz="2400" dirty="0">
              <a:latin typeface="Times New Roman" panose="02020603050405020304" pitchFamily="18" charset="0"/>
              <a:cs typeface="Times New Roman" panose="02020603050405020304" pitchFamily="18" charset="0"/>
            </a:endParaRPr>
          </a:p>
        </p:txBody>
      </p:sp>
      <p:pic>
        <p:nvPicPr>
          <p:cNvPr id="1026" name="Picture 2" descr="Bridge-in-Computer-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196752"/>
            <a:ext cx="3168352" cy="511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729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7272808" cy="720081"/>
          </a:xfrm>
        </p:spPr>
        <p:txBody>
          <a:bodyPr>
            <a:normAutofit fontScale="90000"/>
          </a:bodyPr>
          <a:lstStyle/>
          <a:p>
            <a:r>
              <a:rPr lang="en-US" sz="3200" b="1" dirty="0" smtClean="0">
                <a:latin typeface="Times New Roman" panose="02020603050405020304" pitchFamily="18" charset="0"/>
                <a:cs typeface="Times New Roman" panose="02020603050405020304" pitchFamily="18" charset="0"/>
              </a:rPr>
              <a:t>2.10.3 Functions </a:t>
            </a:r>
            <a:r>
              <a:rPr lang="en-US" sz="3200" b="1" dirty="0">
                <a:latin typeface="Times New Roman" panose="02020603050405020304" pitchFamily="18" charset="0"/>
                <a:cs typeface="Times New Roman" panose="02020603050405020304" pitchFamily="18" charset="0"/>
              </a:rPr>
              <a:t>of Bridges in Computer Network</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23528" y="980728"/>
            <a:ext cx="8568952" cy="5616624"/>
          </a:xfrm>
        </p:spPr>
        <p:txBody>
          <a:bodyPr>
            <a:noAutofit/>
          </a:bodyPr>
          <a:lstStyle/>
          <a:p>
            <a:pPr algn="just"/>
            <a:r>
              <a:rPr lang="en-US" sz="2200" dirty="0">
                <a:latin typeface="Times New Roman" panose="02020603050405020304" pitchFamily="18" charset="0"/>
                <a:cs typeface="Times New Roman" panose="02020603050405020304" pitchFamily="18" charset="0"/>
              </a:rPr>
              <a:t>The bridge allows to spit the local area network into many small segments.</a:t>
            </a:r>
          </a:p>
          <a:p>
            <a:pPr algn="just"/>
            <a:r>
              <a:rPr lang="en-US" sz="2200" dirty="0">
                <a:latin typeface="Times New Roman" panose="02020603050405020304" pitchFamily="18" charset="0"/>
                <a:cs typeface="Times New Roman" panose="02020603050405020304" pitchFamily="18" charset="0"/>
              </a:rPr>
              <a:t>It performs the all tasks in data link layer in OSI model.</a:t>
            </a:r>
          </a:p>
          <a:p>
            <a:pPr algn="just"/>
            <a:r>
              <a:rPr lang="en-US" sz="2200" dirty="0">
                <a:latin typeface="Times New Roman" panose="02020603050405020304" pitchFamily="18" charset="0"/>
                <a:cs typeface="Times New Roman" panose="02020603050405020304" pitchFamily="18" charset="0"/>
              </a:rPr>
              <a:t>Bridge helps to hold the MAC address of all computers in the network.</a:t>
            </a:r>
          </a:p>
          <a:p>
            <a:pPr algn="just"/>
            <a:r>
              <a:rPr lang="en-US" sz="2200" dirty="0">
                <a:latin typeface="Times New Roman" panose="02020603050405020304" pitchFamily="18" charset="0"/>
                <a:cs typeface="Times New Roman" panose="02020603050405020304" pitchFamily="18" charset="0"/>
              </a:rPr>
              <a:t>It helps to decrease the traffic over the network.</a:t>
            </a:r>
          </a:p>
          <a:p>
            <a:pPr algn="just"/>
            <a:r>
              <a:rPr lang="en-US" sz="2200" dirty="0">
                <a:latin typeface="Times New Roman" panose="02020603050405020304" pitchFamily="18" charset="0"/>
                <a:cs typeface="Times New Roman" panose="02020603050405020304" pitchFamily="18" charset="0"/>
              </a:rPr>
              <a:t>With using of MAC address, bridge gets to filter the all contents of source and destination points.</a:t>
            </a:r>
          </a:p>
          <a:p>
            <a:pPr algn="just"/>
            <a:r>
              <a:rPr lang="en-US" sz="2200" dirty="0">
                <a:latin typeface="Times New Roman" panose="02020603050405020304" pitchFamily="18" charset="0"/>
                <a:cs typeface="Times New Roman" panose="02020603050405020304" pitchFamily="18" charset="0"/>
              </a:rPr>
              <a:t>It is used for making the interconnection two LAN networks along with single and same protocol.</a:t>
            </a:r>
          </a:p>
          <a:p>
            <a:pPr algn="just"/>
            <a:r>
              <a:rPr lang="en-US" sz="2200" dirty="0">
                <a:latin typeface="Times New Roman" panose="02020603050405020304" pitchFamily="18" charset="0"/>
                <a:cs typeface="Times New Roman" panose="02020603050405020304" pitchFamily="18" charset="0"/>
              </a:rPr>
              <a:t>Bridge can work as single large LAN with connecting the multiple virtual LANs.</a:t>
            </a:r>
          </a:p>
          <a:p>
            <a:pPr algn="just"/>
            <a:r>
              <a:rPr lang="en-US" sz="2200" dirty="0">
                <a:latin typeface="Times New Roman" panose="02020603050405020304" pitchFamily="18" charset="0"/>
                <a:cs typeface="Times New Roman" panose="02020603050405020304" pitchFamily="18" charset="0"/>
              </a:rPr>
              <a:t>Bridge has ability to switch any types of data packets like as Apple talk packets or IP packets over the network layer because in which payload field of the data frame is not considered. Only MAC address or destination address of the frame is acceptable to block or forward the data to each node in the computer network.</a:t>
            </a:r>
          </a:p>
          <a:p>
            <a:pPr algn="just"/>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81956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7272808" cy="720081"/>
          </a:xfrm>
        </p:spPr>
        <p:txBody>
          <a:bodyPr>
            <a:normAutofit/>
          </a:bodyPr>
          <a:lstStyle/>
          <a:p>
            <a:r>
              <a:rPr lang="en-IN" sz="3200" b="1" dirty="0" smtClean="0">
                <a:latin typeface="Times New Roman" panose="02020603050405020304" pitchFamily="18" charset="0"/>
                <a:cs typeface="Times New Roman" panose="02020603050405020304" pitchFamily="18" charset="0"/>
              </a:rPr>
              <a:t>2.10.4 Types </a:t>
            </a:r>
            <a:r>
              <a:rPr lang="en-IN" sz="3200" b="1" dirty="0">
                <a:latin typeface="Times New Roman" panose="02020603050405020304" pitchFamily="18" charset="0"/>
                <a:cs typeface="Times New Roman" panose="02020603050405020304" pitchFamily="18" charset="0"/>
              </a:rPr>
              <a:t>of Bridges</a:t>
            </a:r>
          </a:p>
        </p:txBody>
      </p:sp>
      <p:sp>
        <p:nvSpPr>
          <p:cNvPr id="3" name="Content Placeholder 2"/>
          <p:cNvSpPr>
            <a:spLocks noGrp="1"/>
          </p:cNvSpPr>
          <p:nvPr>
            <p:ph idx="1"/>
          </p:nvPr>
        </p:nvSpPr>
        <p:spPr>
          <a:xfrm>
            <a:off x="323528" y="980728"/>
            <a:ext cx="8568952" cy="5616624"/>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Bridges in the computer network are classified into </a:t>
            </a:r>
            <a:r>
              <a:rPr lang="en-US" sz="2400" dirty="0" smtClean="0">
                <a:latin typeface="Times New Roman" panose="02020603050405020304" pitchFamily="18" charset="0"/>
                <a:cs typeface="Times New Roman" panose="02020603050405020304" pitchFamily="18" charset="0"/>
              </a:rPr>
              <a:t>five </a:t>
            </a:r>
            <a:r>
              <a:rPr lang="en-US" sz="2400" dirty="0">
                <a:latin typeface="Times New Roman" panose="02020603050405020304" pitchFamily="18" charset="0"/>
                <a:cs typeface="Times New Roman" panose="02020603050405020304" pitchFamily="18" charset="0"/>
              </a:rPr>
              <a:t>types which include the following</a:t>
            </a:r>
            <a:r>
              <a:rPr lang="en-US" sz="2400" dirty="0" smtClean="0">
                <a:latin typeface="Times New Roman" panose="02020603050405020304" pitchFamily="18" charset="0"/>
                <a:cs typeface="Times New Roman" panose="02020603050405020304" pitchFamily="18" charset="0"/>
              </a:rPr>
              <a:t>.</a:t>
            </a:r>
          </a:p>
          <a:p>
            <a:pPr marL="0" indent="0" algn="just">
              <a:buNone/>
            </a:pPr>
            <a:r>
              <a:rPr lang="en-IN" sz="2400" dirty="0" smtClean="0">
                <a:latin typeface="Times New Roman" panose="02020603050405020304" pitchFamily="18" charset="0"/>
                <a:cs typeface="Times New Roman" panose="02020603050405020304" pitchFamily="18" charset="0"/>
              </a:rPr>
              <a:t>1. Transparent </a:t>
            </a:r>
            <a:r>
              <a:rPr lang="en-IN" sz="2400" dirty="0">
                <a:latin typeface="Times New Roman" panose="02020603050405020304" pitchFamily="18" charset="0"/>
                <a:cs typeface="Times New Roman" panose="02020603050405020304" pitchFamily="18" charset="0"/>
              </a:rPr>
              <a:t>Bridge.</a:t>
            </a:r>
          </a:p>
          <a:p>
            <a:pPr marL="0" indent="0" algn="just">
              <a:buNone/>
            </a:pPr>
            <a:r>
              <a:rPr lang="en-IN" sz="2400" dirty="0" smtClean="0">
                <a:latin typeface="Times New Roman" panose="02020603050405020304" pitchFamily="18" charset="0"/>
                <a:cs typeface="Times New Roman" panose="02020603050405020304" pitchFamily="18" charset="0"/>
              </a:rPr>
              <a:t>2. </a:t>
            </a:r>
            <a:r>
              <a:rPr lang="en-IN" sz="2400" dirty="0">
                <a:latin typeface="Times New Roman" panose="02020603050405020304" pitchFamily="18" charset="0"/>
                <a:cs typeface="Times New Roman" panose="02020603050405020304" pitchFamily="18" charset="0"/>
              </a:rPr>
              <a:t>Translational Bridge.</a:t>
            </a:r>
          </a:p>
          <a:p>
            <a:pPr marL="0" indent="0" algn="just">
              <a:buNone/>
            </a:pPr>
            <a:r>
              <a:rPr lang="en-IN" sz="2400" dirty="0" smtClean="0">
                <a:latin typeface="Times New Roman" panose="02020603050405020304" pitchFamily="18" charset="0"/>
                <a:cs typeface="Times New Roman" panose="02020603050405020304" pitchFamily="18" charset="0"/>
              </a:rPr>
              <a:t>3. </a:t>
            </a:r>
            <a:r>
              <a:rPr lang="en-IN" sz="2400" dirty="0">
                <a:latin typeface="Times New Roman" panose="02020603050405020304" pitchFamily="18" charset="0"/>
                <a:cs typeface="Times New Roman" panose="02020603050405020304" pitchFamily="18" charset="0"/>
              </a:rPr>
              <a:t>Source-route Bridge</a:t>
            </a:r>
            <a:r>
              <a:rPr lang="en-IN" sz="2400" dirty="0" smtClean="0">
                <a:latin typeface="Times New Roman" panose="02020603050405020304" pitchFamily="18" charset="0"/>
                <a:cs typeface="Times New Roman" panose="02020603050405020304" pitchFamily="18" charset="0"/>
              </a:rPr>
              <a:t>.</a:t>
            </a:r>
          </a:p>
          <a:p>
            <a:pPr marL="0" indent="0" algn="just">
              <a:buNone/>
            </a:pPr>
            <a:r>
              <a:rPr lang="en-US" sz="2400" dirty="0">
                <a:latin typeface="Times New Roman" panose="02020603050405020304" pitchFamily="18" charset="0"/>
                <a:cs typeface="Times New Roman" panose="02020603050405020304" pitchFamily="18" charset="0"/>
              </a:rPr>
              <a:t>4. MAC-Layer </a:t>
            </a:r>
            <a:r>
              <a:rPr lang="en-US" sz="2400" dirty="0" smtClean="0">
                <a:latin typeface="Times New Roman" panose="02020603050405020304" pitchFamily="18" charset="0"/>
                <a:cs typeface="Times New Roman" panose="02020603050405020304" pitchFamily="18" charset="0"/>
              </a:rPr>
              <a:t>Bridge.</a:t>
            </a:r>
          </a:p>
          <a:p>
            <a:pPr marL="0" indent="0" algn="just">
              <a:buNone/>
            </a:pPr>
            <a:r>
              <a:rPr lang="en-US" sz="2400" dirty="0">
                <a:latin typeface="Times New Roman" panose="02020603050405020304" pitchFamily="18" charset="0"/>
                <a:cs typeface="Times New Roman" panose="02020603050405020304" pitchFamily="18" charset="0"/>
              </a:rPr>
              <a:t>5. Remote Type Bridge</a:t>
            </a:r>
            <a:endParaRPr lang="en-IN" sz="2400" dirty="0" smtClean="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67288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7272808" cy="720081"/>
          </a:xfrm>
        </p:spPr>
        <p:txBody>
          <a:bodyPr>
            <a:normAutofit/>
          </a:bodyPr>
          <a:lstStyle/>
          <a:p>
            <a:r>
              <a:rPr lang="en-IN" sz="3200" b="1" dirty="0">
                <a:latin typeface="Times New Roman" panose="02020603050405020304" pitchFamily="18" charset="0"/>
                <a:cs typeface="Times New Roman" panose="02020603050405020304" pitchFamily="18" charset="0"/>
              </a:rPr>
              <a:t>2.10.4 </a:t>
            </a:r>
            <a:r>
              <a:rPr lang="en-IN" sz="3200" b="1" dirty="0" smtClean="0">
                <a:latin typeface="Times New Roman" panose="02020603050405020304" pitchFamily="18" charset="0"/>
                <a:cs typeface="Times New Roman" panose="02020603050405020304" pitchFamily="18" charset="0"/>
              </a:rPr>
              <a:t>.1 Transparent </a:t>
            </a:r>
            <a:r>
              <a:rPr lang="en-IN" sz="3200" b="1" dirty="0">
                <a:latin typeface="Times New Roman" panose="02020603050405020304" pitchFamily="18" charset="0"/>
                <a:cs typeface="Times New Roman" panose="02020603050405020304" pitchFamily="18" charset="0"/>
              </a:rPr>
              <a:t>Bridge</a:t>
            </a:r>
          </a:p>
        </p:txBody>
      </p:sp>
      <p:sp>
        <p:nvSpPr>
          <p:cNvPr id="3" name="Content Placeholder 2"/>
          <p:cNvSpPr>
            <a:spLocks noGrp="1"/>
          </p:cNvSpPr>
          <p:nvPr>
            <p:ph idx="1"/>
          </p:nvPr>
        </p:nvSpPr>
        <p:spPr>
          <a:xfrm>
            <a:off x="323528" y="908721"/>
            <a:ext cx="8568952" cy="4680519"/>
          </a:xfrm>
        </p:spPr>
        <p:txBody>
          <a:bodyPr>
            <a:normAutofit lnSpcReduction="10000"/>
          </a:bodyPr>
          <a:lstStyle/>
          <a:p>
            <a:pPr algn="just"/>
            <a:r>
              <a:rPr lang="en-US" sz="2400" dirty="0">
                <a:latin typeface="Times New Roman" panose="02020603050405020304" pitchFamily="18" charset="0"/>
                <a:cs typeface="Times New Roman" panose="02020603050405020304" pitchFamily="18" charset="0"/>
              </a:rPr>
              <a:t>It is also known as the “Learning Bridges“.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Transparent </a:t>
            </a:r>
            <a:r>
              <a:rPr lang="en-US" sz="2400" dirty="0">
                <a:latin typeface="Times New Roman" panose="02020603050405020304" pitchFamily="18" charset="0"/>
                <a:cs typeface="Times New Roman" panose="02020603050405020304" pitchFamily="18" charset="0"/>
              </a:rPr>
              <a:t>bridge has not visibility to other installed stations or terminals over the computer network.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does not need to reconfigure the station because it is either added or deleted from the entire network.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Main </a:t>
            </a:r>
            <a:r>
              <a:rPr lang="en-US" sz="2400" dirty="0">
                <a:latin typeface="Times New Roman" panose="02020603050405020304" pitchFamily="18" charset="0"/>
                <a:cs typeface="Times New Roman" panose="02020603050405020304" pitchFamily="18" charset="0"/>
              </a:rPr>
              <a:t>aim of the transparent bridge is getting to block or forwarding the data packets depend on the MAC address.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is getting more popularity while using in the networking.</a:t>
            </a:r>
          </a:p>
          <a:p>
            <a:pPr algn="just"/>
            <a:r>
              <a:rPr lang="en-US" sz="2400" dirty="0" smtClean="0">
                <a:latin typeface="Times New Roman" panose="02020603050405020304" pitchFamily="18" charset="0"/>
                <a:cs typeface="Times New Roman" panose="02020603050405020304" pitchFamily="18" charset="0"/>
              </a:rPr>
              <a:t>Transparent </a:t>
            </a:r>
            <a:r>
              <a:rPr lang="en-US" sz="2400" dirty="0">
                <a:latin typeface="Times New Roman" panose="02020603050405020304" pitchFamily="18" charset="0"/>
                <a:cs typeface="Times New Roman" panose="02020603050405020304" pitchFamily="18" charset="0"/>
              </a:rPr>
              <a:t>bridge is a plug and play bridge.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bridge creates its table of terminal addresses on its </a:t>
            </a:r>
            <a:r>
              <a:rPr lang="en-US" sz="2400" dirty="0" smtClean="0">
                <a:latin typeface="Times New Roman" panose="02020603050405020304" pitchFamily="18" charset="0"/>
                <a:cs typeface="Times New Roman" panose="02020603050405020304" pitchFamily="18" charset="0"/>
              </a:rPr>
              <a:t>own.</a:t>
            </a:r>
          </a:p>
          <a:p>
            <a:pPr algn="just"/>
            <a:r>
              <a:rPr lang="en-US" sz="2400" dirty="0">
                <a:latin typeface="Times New Roman" panose="02020603050405020304" pitchFamily="18" charset="0"/>
                <a:cs typeface="Times New Roman" panose="02020603050405020304" pitchFamily="18" charset="0"/>
              </a:rPr>
              <a:t>I</a:t>
            </a:r>
            <a:r>
              <a:rPr lang="en-US" sz="2400" dirty="0" smtClean="0">
                <a:latin typeface="Times New Roman" panose="02020603050405020304" pitchFamily="18" charset="0"/>
                <a:cs typeface="Times New Roman" panose="02020603050405020304" pitchFamily="18" charset="0"/>
              </a:rPr>
              <a:t>t </a:t>
            </a:r>
            <a:r>
              <a:rPr lang="en-US" sz="2400" dirty="0">
                <a:latin typeface="Times New Roman" panose="02020603050405020304" pitchFamily="18" charset="0"/>
                <a:cs typeface="Times New Roman" panose="02020603050405020304" pitchFamily="18" charset="0"/>
              </a:rPr>
              <a:t>allows to make its table for source </a:t>
            </a:r>
            <a:r>
              <a:rPr lang="en-US" sz="2400" dirty="0" smtClean="0">
                <a:latin typeface="Times New Roman" panose="02020603050405020304" pitchFamily="18" charset="0"/>
                <a:cs typeface="Times New Roman" panose="02020603050405020304" pitchFamily="18" charset="0"/>
              </a:rPr>
              <a:t>location and able </a:t>
            </a:r>
            <a:r>
              <a:rPr lang="en-US" sz="2400" dirty="0">
                <a:latin typeface="Times New Roman" panose="02020603050405020304" pitchFamily="18" charset="0"/>
                <a:cs typeface="Times New Roman" panose="02020603050405020304" pitchFamily="18" charset="0"/>
              </a:rPr>
              <a:t>to self updating.</a:t>
            </a:r>
            <a:endParaRPr lang="en-IN" sz="2400" dirty="0">
              <a:latin typeface="Times New Roman" panose="02020603050405020304" pitchFamily="18" charset="0"/>
              <a:cs typeface="Times New Roman" panose="02020603050405020304" pitchFamily="18" charset="0"/>
            </a:endParaRPr>
          </a:p>
        </p:txBody>
      </p:sp>
      <p:pic>
        <p:nvPicPr>
          <p:cNvPr id="2050" name="Picture 2" descr="Transparent Brid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5085184"/>
            <a:ext cx="4176464"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1026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300" y="155902"/>
            <a:ext cx="7272808" cy="720081"/>
          </a:xfrm>
        </p:spPr>
        <p:txBody>
          <a:bodyPr>
            <a:normAutofit/>
          </a:bodyPr>
          <a:lstStyle/>
          <a:p>
            <a:r>
              <a:rPr lang="en-IN" sz="3200" b="1" dirty="0" smtClean="0">
                <a:latin typeface="Times New Roman" panose="02020603050405020304" pitchFamily="18" charset="0"/>
                <a:cs typeface="Times New Roman" panose="02020603050405020304" pitchFamily="18" charset="0"/>
              </a:rPr>
              <a:t>2.10.4.2 Translational </a:t>
            </a:r>
            <a:r>
              <a:rPr lang="en-IN" sz="3200" b="1" dirty="0">
                <a:latin typeface="Times New Roman" panose="02020603050405020304" pitchFamily="18" charset="0"/>
                <a:cs typeface="Times New Roman" panose="02020603050405020304" pitchFamily="18" charset="0"/>
              </a:rPr>
              <a:t>Bridge</a:t>
            </a:r>
          </a:p>
        </p:txBody>
      </p:sp>
      <p:sp>
        <p:nvSpPr>
          <p:cNvPr id="3" name="Content Placeholder 2"/>
          <p:cNvSpPr>
            <a:spLocks noGrp="1"/>
          </p:cNvSpPr>
          <p:nvPr>
            <p:ph idx="1"/>
          </p:nvPr>
        </p:nvSpPr>
        <p:spPr>
          <a:xfrm>
            <a:off x="323528" y="980728"/>
            <a:ext cx="8568952" cy="3816424"/>
          </a:xfrm>
        </p:spPr>
        <p:txBody>
          <a:bodyPr>
            <a:normAutofit/>
          </a:bodyPr>
          <a:lstStyle/>
          <a:p>
            <a:pPr algn="just"/>
            <a:r>
              <a:rPr lang="en-US" sz="2400" dirty="0">
                <a:latin typeface="Times New Roman" panose="02020603050405020304" pitchFamily="18" charset="0"/>
                <a:cs typeface="Times New Roman" panose="02020603050405020304" pitchFamily="18" charset="0"/>
              </a:rPr>
              <a:t>A translational bridge plays a key role in changing a networking system from one type to another.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These </a:t>
            </a:r>
            <a:r>
              <a:rPr lang="en-US" sz="2400" dirty="0">
                <a:latin typeface="Times New Roman" panose="02020603050405020304" pitchFamily="18" charset="0"/>
                <a:cs typeface="Times New Roman" panose="02020603050405020304" pitchFamily="18" charset="0"/>
              </a:rPr>
              <a:t>bridges are used to connect two different networks like token ring &amp; Ethernet.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bridge can add or remove the data based on the traveling direction, and forward the frames of the data link layer in between LANs which uses various types of network protocols.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different network connections are Ethernet to FDDI/token ring otherwise Ethernet on UTP (unshielded twisted pair) to coax &amp; in between FOC and copper wiring.</a:t>
            </a:r>
            <a:endParaRPr lang="en-IN" sz="2400" dirty="0">
              <a:latin typeface="Times New Roman" panose="02020603050405020304" pitchFamily="18" charset="0"/>
              <a:cs typeface="Times New Roman" panose="02020603050405020304" pitchFamily="18" charset="0"/>
            </a:endParaRPr>
          </a:p>
        </p:txBody>
      </p:sp>
      <p:sp>
        <p:nvSpPr>
          <p:cNvPr id="5" name="AutoShape 4" descr="Translational Bridg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Tx/>
              <a:buFontTx/>
              <a:buNone/>
            </a:pPr>
            <a:endParaRPr lang="en-IN" sz="1800" kern="1200">
              <a:solidFill>
                <a:prstClr val="black"/>
              </a:solidFill>
              <a:latin typeface="Calibri"/>
              <a:ea typeface="+mn-ea"/>
              <a:cs typeface="+mn-cs"/>
            </a:endParaRPr>
          </a:p>
        </p:txBody>
      </p:sp>
      <p:pic>
        <p:nvPicPr>
          <p:cNvPr id="3078" name="Picture 6" descr="Network Brid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653136"/>
            <a:ext cx="5760640" cy="2012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785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1"/>
            <a:ext cx="7272808" cy="648072"/>
          </a:xfrm>
        </p:spPr>
        <p:txBody>
          <a:bodyPr>
            <a:normAutofit/>
          </a:bodyPr>
          <a:lstStyle/>
          <a:p>
            <a:r>
              <a:rPr lang="en-IN" sz="3200" b="1" dirty="0" smtClean="0">
                <a:latin typeface="Times New Roman" panose="02020603050405020304" pitchFamily="18" charset="0"/>
                <a:cs typeface="Times New Roman" panose="02020603050405020304" pitchFamily="18" charset="0"/>
              </a:rPr>
              <a:t>2.10.4.3 Source-route </a:t>
            </a:r>
            <a:r>
              <a:rPr lang="en-IN" sz="3200" b="1" dirty="0">
                <a:latin typeface="Times New Roman" panose="02020603050405020304" pitchFamily="18" charset="0"/>
                <a:cs typeface="Times New Roman" panose="02020603050405020304" pitchFamily="18" charset="0"/>
              </a:rPr>
              <a:t>Bridge</a:t>
            </a:r>
          </a:p>
        </p:txBody>
      </p:sp>
      <p:sp>
        <p:nvSpPr>
          <p:cNvPr id="3" name="Content Placeholder 2"/>
          <p:cNvSpPr>
            <a:spLocks noGrp="1"/>
          </p:cNvSpPr>
          <p:nvPr>
            <p:ph idx="1"/>
          </p:nvPr>
        </p:nvSpPr>
        <p:spPr>
          <a:xfrm>
            <a:off x="323528" y="836712"/>
            <a:ext cx="8568952" cy="3744416"/>
          </a:xfrm>
        </p:spPr>
        <p:txBody>
          <a:bodyPr>
            <a:normAutofit lnSpcReduction="10000"/>
          </a:bodyPr>
          <a:lstStyle/>
          <a:p>
            <a:pPr algn="just"/>
            <a:r>
              <a:rPr lang="en-US" sz="2400" dirty="0">
                <a:latin typeface="Times New Roman" panose="02020603050405020304" pitchFamily="18" charset="0"/>
                <a:cs typeface="Times New Roman" panose="02020603050405020304" pitchFamily="18" charset="0"/>
              </a:rPr>
              <a:t>Source-route bridge is introduced by IBM for using the Token ring networks.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allows to embed the all frame routes into one frame, and then this bridge takes the precise decisions that how the frame is forwarding with using of the network.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this technique, two same network segments can be linked to data link layer.</a:t>
            </a:r>
          </a:p>
          <a:p>
            <a:pPr algn="just"/>
            <a:r>
              <a:rPr lang="en-US" sz="2400" dirty="0" smtClean="0">
                <a:latin typeface="Times New Roman" panose="02020603050405020304" pitchFamily="18" charset="0"/>
                <a:cs typeface="Times New Roman" panose="02020603050405020304" pitchFamily="18" charset="0"/>
              </a:rPr>
              <a:t>Special </a:t>
            </a:r>
            <a:r>
              <a:rPr lang="en-US" sz="2400" dirty="0">
                <a:latin typeface="Times New Roman" panose="02020603050405020304" pitchFamily="18" charset="0"/>
                <a:cs typeface="Times New Roman" panose="02020603050405020304" pitchFamily="18" charset="0"/>
              </a:rPr>
              <a:t>frames are discovered by the host, it is known as the “Discovery Frame“, and it spreads them over the entire network</a:t>
            </a:r>
            <a:r>
              <a:rPr lang="en-US" sz="2400" dirty="0" smtClean="0">
                <a:latin typeface="Times New Roman" panose="02020603050405020304" pitchFamily="18" charset="0"/>
                <a:cs typeface="Times New Roman" panose="02020603050405020304" pitchFamily="18" charset="0"/>
              </a:rPr>
              <a:t>.</a:t>
            </a:r>
          </a:p>
          <a:p>
            <a:pPr algn="just"/>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Source-route Bridge helps to prevent the looping problems.</a:t>
            </a:r>
            <a:endParaRPr lang="en-IN" sz="2400" dirty="0">
              <a:latin typeface="Times New Roman" panose="02020603050405020304" pitchFamily="18" charset="0"/>
              <a:cs typeface="Times New Roman" panose="02020603050405020304" pitchFamily="18" charset="0"/>
            </a:endParaRPr>
          </a:p>
        </p:txBody>
      </p:sp>
      <p:pic>
        <p:nvPicPr>
          <p:cNvPr id="5122" name="Picture 2" descr="Source Route Bridging - CCDA - Cisco Certified Expe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473277"/>
            <a:ext cx="6408712"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1527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272808" cy="720081"/>
          </a:xfrm>
        </p:spPr>
        <p:txBody>
          <a:bodyPr>
            <a:normAutofit/>
          </a:bodyPr>
          <a:lstStyle/>
          <a:p>
            <a:r>
              <a:rPr lang="en-IN" sz="3200" b="1" dirty="0" smtClean="0">
                <a:latin typeface="Times New Roman" panose="02020603050405020304" pitchFamily="18" charset="0"/>
                <a:cs typeface="Times New Roman" panose="02020603050405020304" pitchFamily="18" charset="0"/>
              </a:rPr>
              <a:t>2.10.4.4 MAC-Layer </a:t>
            </a:r>
            <a:r>
              <a:rPr lang="en-IN" sz="3200" b="1" dirty="0">
                <a:latin typeface="Times New Roman" panose="02020603050405020304" pitchFamily="18" charset="0"/>
                <a:cs typeface="Times New Roman" panose="02020603050405020304" pitchFamily="18" charset="0"/>
              </a:rPr>
              <a:t>Bridge</a:t>
            </a:r>
          </a:p>
        </p:txBody>
      </p:sp>
      <p:sp>
        <p:nvSpPr>
          <p:cNvPr id="3" name="Content Placeholder 2"/>
          <p:cNvSpPr>
            <a:spLocks noGrp="1"/>
          </p:cNvSpPr>
          <p:nvPr>
            <p:ph idx="1"/>
          </p:nvPr>
        </p:nvSpPr>
        <p:spPr>
          <a:xfrm>
            <a:off x="323528" y="1340768"/>
            <a:ext cx="8568952" cy="5256584"/>
          </a:xfrm>
        </p:spPr>
        <p:txBody>
          <a:bodyPr>
            <a:normAutofit/>
          </a:bodyPr>
          <a:lstStyle/>
          <a:p>
            <a:pPr algn="just"/>
            <a:r>
              <a:rPr lang="en-US" sz="2400" dirty="0">
                <a:latin typeface="Times New Roman" panose="02020603050405020304" pitchFamily="18" charset="0"/>
                <a:cs typeface="Times New Roman" panose="02020603050405020304" pitchFamily="18" charset="0"/>
              </a:rPr>
              <a:t>MAC-layer Bridge is also known as the “Local Bridge</a:t>
            </a:r>
            <a:r>
              <a:rPr lang="en-US" sz="2400" dirty="0" smtClean="0">
                <a:latin typeface="Times New Roman" panose="02020603050405020304" pitchFamily="18" charset="0"/>
                <a:cs typeface="Times New Roman" panose="02020603050405020304" pitchFamily="18" charset="0"/>
              </a:rPr>
              <a:t>“</a:t>
            </a:r>
          </a:p>
          <a:p>
            <a:pPr algn="just"/>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offers the packet filtering  and repeating  services for network segments of the similar types.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does not require the packet filtering or buffering because it simply broadcast the incoming data packets to the accurate port or remove them.</a:t>
            </a:r>
            <a:endParaRPr lang="en-IN" sz="2400" dirty="0">
              <a:latin typeface="Times New Roman" panose="02020603050405020304" pitchFamily="18" charset="0"/>
              <a:cs typeface="Times New Roman" panose="02020603050405020304" pitchFamily="18" charset="0"/>
            </a:endParaRPr>
          </a:p>
        </p:txBody>
      </p:sp>
      <p:pic>
        <p:nvPicPr>
          <p:cNvPr id="4100" name="Picture 4" descr="Use a Bridge to Expand Your Loc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933056"/>
            <a:ext cx="6480720"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096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AU"/>
              <a:t>IPv4 Header - Review</a:t>
            </a:r>
          </a:p>
        </p:txBody>
      </p:sp>
      <p:sp>
        <p:nvSpPr>
          <p:cNvPr id="78853" name="Rectangle 3"/>
          <p:cNvSpPr>
            <a:spLocks noGrp="1" noChangeArrowheads="1"/>
          </p:cNvSpPr>
          <p:nvPr>
            <p:ph type="body" idx="1"/>
          </p:nvPr>
        </p:nvSpPr>
        <p:spPr bwMode="auto">
          <a:xfrm>
            <a:off x="457200" y="1219200"/>
            <a:ext cx="8229600" cy="3209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r>
              <a:rPr lang="en-AU" sz="2600" b="1" dirty="0"/>
              <a:t>Version</a:t>
            </a:r>
            <a:r>
              <a:rPr lang="en-AU" sz="2600" dirty="0"/>
              <a:t> </a:t>
            </a:r>
            <a:r>
              <a:rPr lang="en-AU" sz="2600" b="1" dirty="0"/>
              <a:t>(4 bits)</a:t>
            </a:r>
          </a:p>
          <a:p>
            <a:pPr lvl="1">
              <a:lnSpc>
                <a:spcPct val="90000"/>
              </a:lnSpc>
            </a:pPr>
            <a:r>
              <a:rPr lang="en-AU" sz="2000" dirty="0"/>
              <a:t>Indicates the version of IP and is set to 4. </a:t>
            </a:r>
          </a:p>
          <a:p>
            <a:pPr>
              <a:lnSpc>
                <a:spcPct val="90000"/>
              </a:lnSpc>
            </a:pPr>
            <a:r>
              <a:rPr lang="en-AU" sz="2600" b="1" dirty="0"/>
              <a:t>Internet Header Length</a:t>
            </a:r>
            <a:r>
              <a:rPr lang="en-AU" sz="2600" dirty="0"/>
              <a:t> </a:t>
            </a:r>
            <a:r>
              <a:rPr lang="en-AU" sz="2600" b="1" dirty="0"/>
              <a:t>(4 bits</a:t>
            </a:r>
            <a:r>
              <a:rPr lang="en-AU" sz="2600" dirty="0"/>
              <a:t>)</a:t>
            </a:r>
          </a:p>
          <a:p>
            <a:pPr lvl="1">
              <a:lnSpc>
                <a:spcPct val="90000"/>
              </a:lnSpc>
            </a:pPr>
            <a:r>
              <a:rPr lang="en-AU" sz="2000" dirty="0"/>
              <a:t>Indicates the number of 4-byte blocks in the IPv4 header. </a:t>
            </a:r>
          </a:p>
          <a:p>
            <a:pPr lvl="1">
              <a:lnSpc>
                <a:spcPct val="90000"/>
              </a:lnSpc>
            </a:pPr>
            <a:r>
              <a:rPr lang="en-AU" sz="2000" dirty="0"/>
              <a:t>Because an IPv4 header is a minimum of 20 bytes in size, the smallest value of the Internet Header Length (IHL) field is 5. </a:t>
            </a:r>
          </a:p>
          <a:p>
            <a:pPr>
              <a:lnSpc>
                <a:spcPct val="90000"/>
              </a:lnSpc>
            </a:pPr>
            <a:r>
              <a:rPr lang="en-AU" sz="2600" b="1" dirty="0"/>
              <a:t>Type of Service (4 bits)</a:t>
            </a:r>
          </a:p>
          <a:p>
            <a:pPr lvl="1">
              <a:lnSpc>
                <a:spcPct val="90000"/>
              </a:lnSpc>
            </a:pPr>
            <a:r>
              <a:rPr lang="en-AU" sz="2000" dirty="0"/>
              <a:t>Indicates the desired service expected by this packet for delivery through routers across the IPv4 internetwork. </a:t>
            </a:r>
          </a:p>
          <a:p>
            <a:pPr lvl="1">
              <a:lnSpc>
                <a:spcPct val="90000"/>
              </a:lnSpc>
              <a:buFont typeface="Wingdings" pitchFamily="2" charset="2"/>
              <a:buNone/>
            </a:pPr>
            <a:endParaRPr lang="en-AU" sz="2000" b="1" dirty="0"/>
          </a:p>
        </p:txBody>
      </p:sp>
      <p:pic>
        <p:nvPicPr>
          <p:cNvPr id="6" name="Google Shape;203;p29" descr="download.png"/>
          <p:cNvPicPr preferRelativeResize="0"/>
          <p:nvPr/>
        </p:nvPicPr>
        <p:blipFill rotWithShape="1">
          <a:blip r:embed="rId3">
            <a:alphaModFix/>
          </a:blip>
          <a:srcRect/>
          <a:stretch/>
        </p:blipFill>
        <p:spPr>
          <a:xfrm>
            <a:off x="7043738" y="152400"/>
            <a:ext cx="2100262" cy="647700"/>
          </a:xfrm>
          <a:prstGeom prst="rect">
            <a:avLst/>
          </a:prstGeom>
          <a:noFill/>
          <a:ln>
            <a:noFill/>
          </a:ln>
        </p:spPr>
      </p:pic>
    </p:spTree>
    <p:extLst>
      <p:ext uri="{BB962C8B-B14F-4D97-AF65-F5344CB8AC3E}">
        <p14:creationId xmlns:p14="http://schemas.microsoft.com/office/powerpoint/2010/main" val="42118673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7272808" cy="936104"/>
          </a:xfrm>
        </p:spPr>
        <p:txBody>
          <a:bodyPr>
            <a:normAutofit/>
          </a:bodyPr>
          <a:lstStyle/>
          <a:p>
            <a:r>
              <a:rPr lang="en-IN" sz="3200" b="1" dirty="0" smtClean="0">
                <a:latin typeface="Times New Roman" panose="02020603050405020304" pitchFamily="18" charset="0"/>
                <a:cs typeface="Times New Roman" panose="02020603050405020304" pitchFamily="18" charset="0"/>
              </a:rPr>
              <a:t>2.10.4.5 Remote </a:t>
            </a:r>
            <a:r>
              <a:rPr lang="en-IN" sz="3200" b="1" dirty="0">
                <a:latin typeface="Times New Roman" panose="02020603050405020304" pitchFamily="18" charset="0"/>
                <a:cs typeface="Times New Roman" panose="02020603050405020304" pitchFamily="18" charset="0"/>
              </a:rPr>
              <a:t>Type Bridge</a:t>
            </a:r>
          </a:p>
        </p:txBody>
      </p:sp>
      <p:sp>
        <p:nvSpPr>
          <p:cNvPr id="3" name="Content Placeholder 2"/>
          <p:cNvSpPr>
            <a:spLocks noGrp="1"/>
          </p:cNvSpPr>
          <p:nvPr>
            <p:ph idx="1"/>
          </p:nvPr>
        </p:nvSpPr>
        <p:spPr>
          <a:xfrm>
            <a:off x="323528" y="1340768"/>
            <a:ext cx="8568952" cy="5256584"/>
          </a:xfrm>
        </p:spPr>
        <p:txBody>
          <a:bodyPr>
            <a:normAutofit/>
          </a:bodyPr>
          <a:lstStyle/>
          <a:p>
            <a:pPr algn="just"/>
            <a:r>
              <a:rPr lang="en-US" sz="2400" dirty="0">
                <a:latin typeface="Times New Roman" panose="02020603050405020304" pitchFamily="18" charset="0"/>
                <a:cs typeface="Times New Roman" panose="02020603050405020304" pitchFamily="18" charset="0"/>
              </a:rPr>
              <a:t>Remote Bridge allows to make connection two networks at different locations with using of WAN link like as MODEM or Leased Line.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Its </a:t>
            </a:r>
            <a:r>
              <a:rPr lang="en-US" sz="2400" dirty="0">
                <a:latin typeface="Times New Roman" panose="02020603050405020304" pitchFamily="18" charset="0"/>
                <a:cs typeface="Times New Roman" panose="02020603050405020304" pitchFamily="18" charset="0"/>
              </a:rPr>
              <a:t>speed can be varied depend on the local and wide area links</a:t>
            </a:r>
            <a:r>
              <a:rPr lang="en-US" sz="2400" dirty="0" smtClean="0">
                <a:latin typeface="Times New Roman" panose="02020603050405020304" pitchFamily="18" charset="0"/>
                <a:cs typeface="Times New Roman" panose="02020603050405020304" pitchFamily="18" charset="0"/>
              </a:rPr>
              <a:t>.</a:t>
            </a:r>
          </a:p>
          <a:p>
            <a:pPr algn="just"/>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This bridge has internal buffer </a:t>
            </a:r>
            <a:r>
              <a:rPr lang="en-US" sz="2400" dirty="0" smtClean="0">
                <a:latin typeface="Times New Roman" panose="02020603050405020304" pitchFamily="18" charset="0"/>
                <a:cs typeface="Times New Roman" panose="02020603050405020304" pitchFamily="18" charset="0"/>
              </a:rPr>
              <a:t>to </a:t>
            </a:r>
            <a:r>
              <a:rPr lang="en-US" sz="2400" dirty="0">
                <a:latin typeface="Times New Roman" panose="02020603050405020304" pitchFamily="18" charset="0"/>
                <a:cs typeface="Times New Roman" panose="02020603050405020304" pitchFamily="18" charset="0"/>
              </a:rPr>
              <a:t>store the data received from LAN while it is waiting for transmission to the remote site.</a:t>
            </a:r>
            <a:endParaRPr lang="en-IN" sz="2400" dirty="0">
              <a:latin typeface="Times New Roman" panose="02020603050405020304" pitchFamily="18" charset="0"/>
              <a:cs typeface="Times New Roman" panose="02020603050405020304" pitchFamily="18" charset="0"/>
            </a:endParaRPr>
          </a:p>
        </p:txBody>
      </p:sp>
      <p:pic>
        <p:nvPicPr>
          <p:cNvPr id="4" name="Picture 2" descr="Bridges – What is Bridges? Bridge Protocols - Computer No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573016"/>
            <a:ext cx="6984776" cy="295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7891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516" y="404664"/>
            <a:ext cx="7272808" cy="720081"/>
          </a:xfrm>
        </p:spPr>
        <p:txBody>
          <a:bodyPr>
            <a:normAutofit/>
          </a:bodyPr>
          <a:lstStyle/>
          <a:p>
            <a:r>
              <a:rPr lang="en-IN" sz="3200" b="1" dirty="0" smtClean="0">
                <a:latin typeface="Times New Roman" panose="02020603050405020304" pitchFamily="18" charset="0"/>
                <a:cs typeface="Times New Roman" panose="02020603050405020304" pitchFamily="18" charset="0"/>
              </a:rPr>
              <a:t>2.10.5.1 Advantages </a:t>
            </a:r>
            <a:r>
              <a:rPr lang="en-IN" sz="3200" b="1" dirty="0">
                <a:latin typeface="Times New Roman" panose="02020603050405020304" pitchFamily="18" charset="0"/>
                <a:cs typeface="Times New Roman" panose="02020603050405020304" pitchFamily="18" charset="0"/>
              </a:rPr>
              <a:t>of Bridges</a:t>
            </a:r>
          </a:p>
        </p:txBody>
      </p:sp>
      <p:sp>
        <p:nvSpPr>
          <p:cNvPr id="3" name="Content Placeholder 2"/>
          <p:cNvSpPr>
            <a:spLocks noGrp="1"/>
          </p:cNvSpPr>
          <p:nvPr>
            <p:ph idx="1"/>
          </p:nvPr>
        </p:nvSpPr>
        <p:spPr>
          <a:xfrm>
            <a:off x="323528" y="1268760"/>
            <a:ext cx="8568952" cy="5328592"/>
          </a:xfrm>
        </p:spPr>
        <p:txBody>
          <a:bodyPr>
            <a:normAutofit/>
          </a:bodyPr>
          <a:lstStyle/>
          <a:p>
            <a:pPr algn="just"/>
            <a:r>
              <a:rPr lang="en-US" sz="2400" dirty="0">
                <a:latin typeface="Times New Roman" panose="02020603050405020304" pitchFamily="18" charset="0"/>
                <a:cs typeface="Times New Roman" panose="02020603050405020304" pitchFamily="18" charset="0"/>
              </a:rPr>
              <a:t> Bridges are simple and significant.</a:t>
            </a:r>
          </a:p>
          <a:p>
            <a:pPr algn="just"/>
            <a:r>
              <a:rPr lang="en-US" sz="2400" dirty="0" smtClean="0">
                <a:latin typeface="Times New Roman" panose="02020603050405020304" pitchFamily="18" charset="0"/>
                <a:cs typeface="Times New Roman" panose="02020603050405020304" pitchFamily="18" charset="0"/>
              </a:rPr>
              <a:t> They </a:t>
            </a:r>
            <a:r>
              <a:rPr lang="en-US" sz="2400" dirty="0">
                <a:latin typeface="Times New Roman" panose="02020603050405020304" pitchFamily="18" charset="0"/>
                <a:cs typeface="Times New Roman" panose="02020603050405020304" pitchFamily="18" charset="0"/>
              </a:rPr>
              <a:t>prevent unnecessary traffic from crossing onto other network segments.</a:t>
            </a:r>
          </a:p>
          <a:p>
            <a:pPr algn="just"/>
            <a:r>
              <a:rPr lang="en-US" sz="2400" dirty="0" smtClean="0">
                <a:latin typeface="Times New Roman" panose="02020603050405020304" pitchFamily="18" charset="0"/>
                <a:cs typeface="Times New Roman" panose="02020603050405020304" pitchFamily="18" charset="0"/>
              </a:rPr>
              <a:t>Bridge </a:t>
            </a:r>
            <a:r>
              <a:rPr lang="en-US" sz="2400" dirty="0">
                <a:latin typeface="Times New Roman" panose="02020603050405020304" pitchFamily="18" charset="0"/>
                <a:cs typeface="Times New Roman" panose="02020603050405020304" pitchFamily="18" charset="0"/>
              </a:rPr>
              <a:t>can reduce the </a:t>
            </a:r>
            <a:r>
              <a:rPr lang="en-US" sz="2400" dirty="0" smtClean="0">
                <a:latin typeface="Times New Roman" panose="02020603050405020304" pitchFamily="18" charset="0"/>
                <a:cs typeface="Times New Roman" panose="02020603050405020304" pitchFamily="18" charset="0"/>
              </a:rPr>
              <a:t>amount </a:t>
            </a:r>
            <a:r>
              <a:rPr lang="en-US" sz="2400" dirty="0">
                <a:latin typeface="Times New Roman" panose="02020603050405020304" pitchFamily="18" charset="0"/>
                <a:cs typeface="Times New Roman" panose="02020603050405020304" pitchFamily="18" charset="0"/>
              </a:rPr>
              <a:t>of network traffic on segments</a:t>
            </a:r>
            <a:r>
              <a:rPr lang="en-US" sz="2400" dirty="0" smtClean="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It also make it possible to isolate a busy network from not-so-busy network.</a:t>
            </a:r>
          </a:p>
          <a:p>
            <a:pPr algn="just"/>
            <a:r>
              <a:rPr lang="en-US" sz="2400" dirty="0" smtClean="0">
                <a:latin typeface="Times New Roman" panose="02020603050405020304" pitchFamily="18" charset="0"/>
                <a:cs typeface="Times New Roman" panose="02020603050405020304" pitchFamily="18" charset="0"/>
              </a:rPr>
              <a:t>They </a:t>
            </a:r>
            <a:r>
              <a:rPr lang="en-US" sz="2400" dirty="0">
                <a:latin typeface="Times New Roman" panose="02020603050405020304" pitchFamily="18" charset="0"/>
                <a:cs typeface="Times New Roman" panose="02020603050405020304" pitchFamily="18" charset="0"/>
              </a:rPr>
              <a:t>can connect different network architectures like Ethernet &amp; Token ring.</a:t>
            </a:r>
          </a:p>
          <a:p>
            <a:pPr algn="just"/>
            <a:r>
              <a:rPr lang="en-US" sz="2400" dirty="0" smtClean="0">
                <a:latin typeface="Times New Roman" panose="02020603050405020304" pitchFamily="18" charset="0"/>
                <a:cs typeface="Times New Roman" panose="02020603050405020304" pitchFamily="18" charset="0"/>
              </a:rPr>
              <a:t>Bridge </a:t>
            </a:r>
            <a:r>
              <a:rPr lang="en-US" sz="2400" dirty="0">
                <a:latin typeface="Times New Roman" panose="02020603050405020304" pitchFamily="18" charset="0"/>
                <a:cs typeface="Times New Roman" panose="02020603050405020304" pitchFamily="18" charset="0"/>
              </a:rPr>
              <a:t>have ability to look at the physical destination address of the frame and send the frame at the specific port.</a:t>
            </a:r>
          </a:p>
          <a:p>
            <a:pPr algn="just"/>
            <a:r>
              <a:rPr lang="en-US" sz="2400" dirty="0" smtClean="0">
                <a:latin typeface="Times New Roman" panose="02020603050405020304" pitchFamily="18" charset="0"/>
                <a:cs typeface="Times New Roman" panose="02020603050405020304" pitchFamily="18" charset="0"/>
              </a:rPr>
              <a:t>Bridge </a:t>
            </a:r>
            <a:r>
              <a:rPr lang="en-US" sz="2400" dirty="0">
                <a:latin typeface="Times New Roman" panose="02020603050405020304" pitchFamily="18" charset="0"/>
                <a:cs typeface="Times New Roman" panose="02020603050405020304" pitchFamily="18" charset="0"/>
              </a:rPr>
              <a:t>can filter the traffic, it increases throughput on a network</a:t>
            </a:r>
            <a:r>
              <a:rPr lang="en-US" sz="2400" dirty="0" smtClean="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Connects different segments of network transmission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40501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272808" cy="720081"/>
          </a:xfrm>
        </p:spPr>
        <p:txBody>
          <a:bodyPr>
            <a:normAutofit/>
          </a:bodyPr>
          <a:lstStyle/>
          <a:p>
            <a:r>
              <a:rPr lang="en-IN" sz="3200" b="1" dirty="0" smtClean="0">
                <a:latin typeface="Times New Roman" panose="02020603050405020304" pitchFamily="18" charset="0"/>
                <a:cs typeface="Times New Roman" panose="02020603050405020304" pitchFamily="18" charset="0"/>
              </a:rPr>
              <a:t>2.10.5.2 Disadvantages </a:t>
            </a:r>
            <a:r>
              <a:rPr lang="en-IN" sz="3200" b="1" dirty="0">
                <a:latin typeface="Times New Roman" panose="02020603050405020304" pitchFamily="18" charset="0"/>
                <a:cs typeface="Times New Roman" panose="02020603050405020304" pitchFamily="18" charset="0"/>
              </a:rPr>
              <a:t>of Bridges</a:t>
            </a:r>
          </a:p>
        </p:txBody>
      </p:sp>
      <p:sp>
        <p:nvSpPr>
          <p:cNvPr id="3" name="Content Placeholder 2"/>
          <p:cNvSpPr>
            <a:spLocks noGrp="1"/>
          </p:cNvSpPr>
          <p:nvPr>
            <p:ph idx="1"/>
          </p:nvPr>
        </p:nvSpPr>
        <p:spPr>
          <a:xfrm>
            <a:off x="323528" y="1268760"/>
            <a:ext cx="8568952" cy="5328592"/>
          </a:xfrm>
        </p:spPr>
        <p:txBody>
          <a:bodyPr>
            <a:normAutofit/>
          </a:bodyPr>
          <a:lstStyle/>
          <a:p>
            <a:pPr algn="just"/>
            <a:r>
              <a:rPr lang="en-US" sz="2400" dirty="0">
                <a:latin typeface="Times New Roman" panose="02020603050405020304" pitchFamily="18" charset="0"/>
                <a:cs typeface="Times New Roman" panose="02020603050405020304" pitchFamily="18" charset="0"/>
              </a:rPr>
              <a:t>It is unable to read specific IP addresses because they are more troubled with the MAC addresses.</a:t>
            </a:r>
          </a:p>
          <a:p>
            <a:pPr algn="just"/>
            <a:r>
              <a:rPr lang="en-US" sz="2400" dirty="0">
                <a:latin typeface="Times New Roman" panose="02020603050405020304" pitchFamily="18" charset="0"/>
                <a:cs typeface="Times New Roman" panose="02020603050405020304" pitchFamily="18" charset="0"/>
              </a:rPr>
              <a:t>They cannot help while building the network between the different architectures of networks.</a:t>
            </a:r>
          </a:p>
          <a:p>
            <a:pPr algn="just"/>
            <a:r>
              <a:rPr lang="en-US" sz="2400" dirty="0">
                <a:latin typeface="Times New Roman" panose="02020603050405020304" pitchFamily="18" charset="0"/>
                <a:cs typeface="Times New Roman" panose="02020603050405020304" pitchFamily="18" charset="0"/>
              </a:rPr>
              <a:t>It transfers all kinds of broadcast messages, so they are incapable to stop the scope of messages.</a:t>
            </a:r>
          </a:p>
          <a:p>
            <a:pPr algn="just"/>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doesn’t handle more variable &amp; complex data load which occurs from WAN</a:t>
            </a:r>
            <a:r>
              <a:rPr lang="en-US" sz="2400" dirty="0" smtClean="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The speed of the network is slow when compared to the repeater due to the frame buffering and relays.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60838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7272808" cy="720081"/>
          </a:xfrm>
        </p:spPr>
        <p:txBody>
          <a:bodyPr>
            <a:normAutofit/>
          </a:bodyPr>
          <a:lstStyle/>
          <a:p>
            <a:r>
              <a:rPr lang="en-IN" sz="3200" b="1" dirty="0" smtClean="0">
                <a:latin typeface="Times New Roman" panose="02020603050405020304" pitchFamily="18" charset="0"/>
                <a:cs typeface="Times New Roman" panose="02020603050405020304" pitchFamily="18" charset="0"/>
              </a:rPr>
              <a:t>2.10.6 What </a:t>
            </a:r>
            <a:r>
              <a:rPr lang="en-IN" sz="3200" b="1" dirty="0">
                <a:latin typeface="Times New Roman" panose="02020603050405020304" pitchFamily="18" charset="0"/>
                <a:cs typeface="Times New Roman" panose="02020603050405020304" pitchFamily="18" charset="0"/>
              </a:rPr>
              <a:t>is a Router?</a:t>
            </a:r>
          </a:p>
        </p:txBody>
      </p:sp>
      <p:sp>
        <p:nvSpPr>
          <p:cNvPr id="3" name="Content Placeholder 2"/>
          <p:cNvSpPr>
            <a:spLocks noGrp="1"/>
          </p:cNvSpPr>
          <p:nvPr>
            <p:ph idx="1"/>
          </p:nvPr>
        </p:nvSpPr>
        <p:spPr>
          <a:xfrm>
            <a:off x="323528" y="980728"/>
            <a:ext cx="6192688" cy="5616624"/>
          </a:xfrm>
        </p:spPr>
        <p:txBody>
          <a:bodyPr>
            <a:normAutofit lnSpcReduction="10000"/>
          </a:bodyPr>
          <a:lstStyle/>
          <a:p>
            <a:pPr algn="just"/>
            <a:r>
              <a:rPr lang="en-US" sz="2400" dirty="0">
                <a:latin typeface="Times New Roman" panose="02020603050405020304" pitchFamily="18" charset="0"/>
                <a:cs typeface="Times New Roman" panose="02020603050405020304" pitchFamily="18" charset="0"/>
              </a:rPr>
              <a:t>The router is a physical or virtual internetworking device that is designed to receive, analyze, and forward data packets between computer networks.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router examines a destination IP address of a given data packet, and it uses the headers and forwarding tables to decide the best way to transfer the packets</a:t>
            </a:r>
            <a:r>
              <a:rPr lang="en-US" sz="2400" dirty="0" smtClean="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A router is used in LAN (Local Area Network) and WAN (Wide Area Network) environments</a:t>
            </a:r>
            <a:r>
              <a:rPr lang="en-US" sz="2400" dirty="0" smtClean="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It shares information with other routers in networking.</a:t>
            </a:r>
          </a:p>
          <a:p>
            <a:pPr algn="just"/>
            <a:r>
              <a:rPr lang="en-US" sz="2400" dirty="0">
                <a:latin typeface="Times New Roman" panose="02020603050405020304" pitchFamily="18" charset="0"/>
                <a:cs typeface="Times New Roman" panose="02020603050405020304" pitchFamily="18" charset="0"/>
              </a:rPr>
              <a:t>It uses the routing protocol to transfer the data across a network.</a:t>
            </a:r>
          </a:p>
          <a:p>
            <a:pPr algn="just"/>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is more expensive than other networking devices like switches and hubs.</a:t>
            </a:r>
            <a:endParaRPr lang="en-IN" sz="2400" dirty="0">
              <a:latin typeface="Times New Roman" panose="02020603050405020304" pitchFamily="18" charset="0"/>
              <a:cs typeface="Times New Roman" panose="02020603050405020304" pitchFamily="18" charset="0"/>
            </a:endParaRPr>
          </a:p>
        </p:txBody>
      </p:sp>
      <p:pic>
        <p:nvPicPr>
          <p:cNvPr id="7172" name="Picture 4" descr="What is a Ro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1268760"/>
            <a:ext cx="2065040" cy="187220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Routers | Juniper Network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1116" y="3645024"/>
            <a:ext cx="1992188" cy="1944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3508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1"/>
            <a:ext cx="7272808" cy="576064"/>
          </a:xfrm>
        </p:spPr>
        <p:txBody>
          <a:bodyPr>
            <a:normAutofit/>
          </a:bodyPr>
          <a:lstStyle/>
          <a:p>
            <a:r>
              <a:rPr lang="en-IN" sz="3200" b="1" dirty="0" smtClean="0">
                <a:latin typeface="Times New Roman" panose="02020603050405020304" pitchFamily="18" charset="0"/>
                <a:cs typeface="Times New Roman" panose="02020603050405020304" pitchFamily="18" charset="0"/>
              </a:rPr>
              <a:t>2.10.7 Features </a:t>
            </a:r>
            <a:r>
              <a:rPr lang="en-IN" sz="3200" b="1" dirty="0">
                <a:latin typeface="Times New Roman" panose="02020603050405020304" pitchFamily="18" charset="0"/>
                <a:cs typeface="Times New Roman" panose="02020603050405020304" pitchFamily="18" charset="0"/>
              </a:rPr>
              <a:t>of Router</a:t>
            </a:r>
          </a:p>
        </p:txBody>
      </p:sp>
      <p:sp>
        <p:nvSpPr>
          <p:cNvPr id="3" name="Content Placeholder 2"/>
          <p:cNvSpPr>
            <a:spLocks noGrp="1"/>
          </p:cNvSpPr>
          <p:nvPr>
            <p:ph idx="1"/>
          </p:nvPr>
        </p:nvSpPr>
        <p:spPr>
          <a:xfrm>
            <a:off x="323528" y="764705"/>
            <a:ext cx="8568952" cy="5976663"/>
          </a:xfrm>
        </p:spPr>
        <p:txBody>
          <a:bodyPr>
            <a:normAutofit fontScale="92500" lnSpcReduction="10000"/>
          </a:bodyPr>
          <a:lstStyle/>
          <a:p>
            <a:pPr algn="just"/>
            <a:r>
              <a:rPr lang="en-US" sz="2400" dirty="0">
                <a:latin typeface="Times New Roman" panose="02020603050405020304" pitchFamily="18" charset="0"/>
                <a:cs typeface="Times New Roman" panose="02020603050405020304" pitchFamily="18" charset="0"/>
              </a:rPr>
              <a:t>A router works on the </a:t>
            </a:r>
            <a:r>
              <a:rPr lang="en-US" sz="2400" dirty="0" smtClean="0">
                <a:latin typeface="Times New Roman" panose="02020603050405020304" pitchFamily="18" charset="0"/>
                <a:cs typeface="Times New Roman" panose="02020603050405020304" pitchFamily="18" charset="0"/>
              </a:rPr>
              <a:t>Network Layer </a:t>
            </a:r>
            <a:r>
              <a:rPr lang="en-US" sz="2400" dirty="0">
                <a:latin typeface="Times New Roman" panose="02020603050405020304" pitchFamily="18" charset="0"/>
                <a:cs typeface="Times New Roman" panose="02020603050405020304" pitchFamily="18" charset="0"/>
              </a:rPr>
              <a:t>of the OSI model, and it is able to communicate with its adjacent devices with the help of IP addresses and subnet.</a:t>
            </a:r>
          </a:p>
          <a:p>
            <a:pPr algn="just"/>
            <a:r>
              <a:rPr lang="en-US" sz="2400" dirty="0">
                <a:latin typeface="Times New Roman" panose="02020603050405020304" pitchFamily="18" charset="0"/>
                <a:cs typeface="Times New Roman" panose="02020603050405020304" pitchFamily="18" charset="0"/>
              </a:rPr>
              <a:t>A router provides high-speed internet connectivity with the different types of ports like gigabit, fast-Ethernet, and STM link port.</a:t>
            </a:r>
          </a:p>
          <a:p>
            <a:pPr algn="just"/>
            <a:r>
              <a:rPr lang="en-US" sz="2400" dirty="0">
                <a:latin typeface="Times New Roman" panose="02020603050405020304" pitchFamily="18" charset="0"/>
                <a:cs typeface="Times New Roman" panose="02020603050405020304" pitchFamily="18" charset="0"/>
              </a:rPr>
              <a:t>It allows the users to configure the port as per their requirements in the network.</a:t>
            </a:r>
          </a:p>
          <a:p>
            <a:pPr algn="just"/>
            <a:r>
              <a:rPr lang="en-US" sz="2400" dirty="0" smtClean="0">
                <a:latin typeface="Times New Roman" panose="02020603050405020304" pitchFamily="18" charset="0"/>
                <a:cs typeface="Times New Roman" panose="02020603050405020304" pitchFamily="18" charset="0"/>
              </a:rPr>
              <a:t>Routers </a:t>
            </a:r>
            <a:r>
              <a:rPr lang="en-US" sz="2400" dirty="0">
                <a:latin typeface="Times New Roman" panose="02020603050405020304" pitchFamily="18" charset="0"/>
                <a:cs typeface="Times New Roman" panose="02020603050405020304" pitchFamily="18" charset="0"/>
              </a:rPr>
              <a:t>main components are central processing unit (CPU), flash memory, RAM, Non-Volatile RAM, console, network, and interface card.</a:t>
            </a:r>
          </a:p>
          <a:p>
            <a:pPr algn="just"/>
            <a:r>
              <a:rPr lang="en-US" sz="2400" dirty="0">
                <a:latin typeface="Times New Roman" panose="02020603050405020304" pitchFamily="18" charset="0"/>
                <a:cs typeface="Times New Roman" panose="02020603050405020304" pitchFamily="18" charset="0"/>
              </a:rPr>
              <a:t>Routers are capable of routing the traffic in a large networking system by considering the sub-network as an intact network.</a:t>
            </a:r>
          </a:p>
          <a:p>
            <a:pPr algn="just"/>
            <a:r>
              <a:rPr lang="en-US" sz="2400" dirty="0">
                <a:latin typeface="Times New Roman" panose="02020603050405020304" pitchFamily="18" charset="0"/>
                <a:cs typeface="Times New Roman" panose="02020603050405020304" pitchFamily="18" charset="0"/>
              </a:rPr>
              <a:t>Routers filter out the unwanted interference, as well as carry out the data encapsulation and </a:t>
            </a:r>
            <a:r>
              <a:rPr lang="en-US" sz="2400" dirty="0" err="1" smtClean="0">
                <a:latin typeface="Times New Roman" panose="02020603050405020304" pitchFamily="18" charset="0"/>
                <a:cs typeface="Times New Roman" panose="02020603050405020304" pitchFamily="18" charset="0"/>
              </a:rPr>
              <a:t>DEcapsulation</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process.</a:t>
            </a:r>
          </a:p>
          <a:p>
            <a:pPr algn="just"/>
            <a:r>
              <a:rPr lang="en-US" sz="2400" dirty="0">
                <a:latin typeface="Times New Roman" panose="02020603050405020304" pitchFamily="18" charset="0"/>
                <a:cs typeface="Times New Roman" panose="02020603050405020304" pitchFamily="18" charset="0"/>
              </a:rPr>
              <a:t>Routers provide the redundancy as it always works in master and slave mode.</a:t>
            </a:r>
          </a:p>
          <a:p>
            <a:pPr algn="just"/>
            <a:r>
              <a:rPr lang="en-US" sz="2400" dirty="0">
                <a:latin typeface="Times New Roman" panose="02020603050405020304" pitchFamily="18" charset="0"/>
                <a:cs typeface="Times New Roman" panose="02020603050405020304" pitchFamily="18" charset="0"/>
              </a:rPr>
              <a:t>It allows the users to connect several LAN and WAN.</a:t>
            </a:r>
          </a:p>
          <a:p>
            <a:pPr algn="just"/>
            <a:r>
              <a:rPr lang="en-US" sz="2400" dirty="0">
                <a:latin typeface="Times New Roman" panose="02020603050405020304" pitchFamily="18" charset="0"/>
                <a:cs typeface="Times New Roman" panose="02020603050405020304" pitchFamily="18" charset="0"/>
              </a:rPr>
              <a:t>Furthermore, a router creates various paths to forward the data.</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92467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60648"/>
            <a:ext cx="7272808" cy="432049"/>
          </a:xfrm>
        </p:spPr>
        <p:txBody>
          <a:bodyPr>
            <a:normAutofit fontScale="90000"/>
          </a:bodyPr>
          <a:lstStyle/>
          <a:p>
            <a:r>
              <a:rPr lang="en-IN" sz="3200" b="1" dirty="0" smtClean="0">
                <a:latin typeface="Times New Roman" panose="02020603050405020304" pitchFamily="18" charset="0"/>
                <a:cs typeface="Times New Roman" panose="02020603050405020304" pitchFamily="18" charset="0"/>
              </a:rPr>
              <a:t>2.10.8 Types </a:t>
            </a:r>
            <a:r>
              <a:rPr lang="en-IN" sz="3200" b="1" dirty="0">
                <a:latin typeface="Times New Roman" panose="02020603050405020304" pitchFamily="18" charset="0"/>
                <a:cs typeface="Times New Roman" panose="02020603050405020304" pitchFamily="18" charset="0"/>
              </a:rPr>
              <a:t>of Routers</a:t>
            </a:r>
          </a:p>
        </p:txBody>
      </p:sp>
      <p:sp>
        <p:nvSpPr>
          <p:cNvPr id="3" name="Content Placeholder 2"/>
          <p:cNvSpPr>
            <a:spLocks noGrp="1"/>
          </p:cNvSpPr>
          <p:nvPr>
            <p:ph idx="1"/>
          </p:nvPr>
        </p:nvSpPr>
        <p:spPr>
          <a:xfrm>
            <a:off x="323528" y="836712"/>
            <a:ext cx="8568952" cy="5904656"/>
          </a:xfrm>
        </p:spPr>
        <p:txBody>
          <a:bodyPr>
            <a:normAutofit lnSpcReduction="10000"/>
          </a:bodyPr>
          <a:lstStyle/>
          <a:p>
            <a:pPr marL="0" indent="0" algn="just">
              <a:buNone/>
            </a:pPr>
            <a:r>
              <a:rPr lang="en-US" sz="2400" dirty="0">
                <a:latin typeface="Times New Roman" panose="02020603050405020304" pitchFamily="18" charset="0"/>
                <a:cs typeface="Times New Roman" panose="02020603050405020304" pitchFamily="18" charset="0"/>
              </a:rPr>
              <a:t>There are various types of routers in </a:t>
            </a:r>
            <a:r>
              <a:rPr lang="en-US" sz="2400" dirty="0" smtClean="0">
                <a:latin typeface="Times New Roman" panose="02020603050405020304" pitchFamily="18" charset="0"/>
                <a:cs typeface="Times New Roman" panose="02020603050405020304" pitchFamily="18" charset="0"/>
              </a:rPr>
              <a:t>networking are</a:t>
            </a:r>
          </a:p>
          <a:p>
            <a:pPr algn="just"/>
            <a:r>
              <a:rPr lang="en-IN" sz="2400" b="1" dirty="0">
                <a:latin typeface="Times New Roman" panose="02020603050405020304" pitchFamily="18" charset="0"/>
                <a:cs typeface="Times New Roman" panose="02020603050405020304" pitchFamily="18" charset="0"/>
              </a:rPr>
              <a:t>Wireless </a:t>
            </a:r>
            <a:r>
              <a:rPr lang="en-IN" sz="2400" b="1" dirty="0" smtClean="0">
                <a:latin typeface="Times New Roman" panose="02020603050405020304" pitchFamily="18" charset="0"/>
                <a:cs typeface="Times New Roman" panose="02020603050405020304" pitchFamily="18" charset="0"/>
              </a:rPr>
              <a:t>Router:</a:t>
            </a:r>
            <a:r>
              <a:rPr lang="en-IN" sz="2400" dirty="0">
                <a:latin typeface="Times New Roman" panose="02020603050405020304" pitchFamily="18" charset="0"/>
                <a:cs typeface="Times New Roman" panose="02020603050405020304" pitchFamily="18" charset="0"/>
              </a:rPr>
              <a:t> generating a wireless </a:t>
            </a:r>
            <a:r>
              <a:rPr lang="en-IN" sz="2400" dirty="0" smtClean="0">
                <a:latin typeface="Times New Roman" panose="02020603050405020304" pitchFamily="18" charset="0"/>
                <a:cs typeface="Times New Roman" panose="02020603050405020304" pitchFamily="18" charset="0"/>
              </a:rPr>
              <a:t>signal range between 150 to 300 feet.</a:t>
            </a:r>
          </a:p>
          <a:p>
            <a:pPr algn="just"/>
            <a:r>
              <a:rPr lang="en-US" sz="2400" b="1" dirty="0">
                <a:latin typeface="Times New Roman" panose="02020603050405020304" pitchFamily="18" charset="0"/>
                <a:cs typeface="Times New Roman" panose="02020603050405020304" pitchFamily="18" charset="0"/>
              </a:rPr>
              <a:t>Brouter: </a:t>
            </a:r>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brouter is a combination of the bridge and a router</a:t>
            </a:r>
            <a:r>
              <a:rPr lang="en-US" sz="2400" dirty="0" smtClean="0">
                <a:latin typeface="Times New Roman" panose="02020603050405020304" pitchFamily="18" charset="0"/>
                <a:cs typeface="Times New Roman" panose="02020603050405020304" pitchFamily="18" charset="0"/>
              </a:rPr>
              <a:t>.</a:t>
            </a:r>
          </a:p>
          <a:p>
            <a:pPr algn="just"/>
            <a:r>
              <a:rPr lang="en-US" sz="2400" b="1" dirty="0" smtClean="0">
                <a:latin typeface="Times New Roman" panose="02020603050405020304" pitchFamily="18" charset="0"/>
                <a:cs typeface="Times New Roman" panose="02020603050405020304" pitchFamily="18" charset="0"/>
              </a:rPr>
              <a:t>Core router: </a:t>
            </a:r>
            <a:r>
              <a:rPr lang="en-US" sz="2400" dirty="0">
                <a:latin typeface="Times New Roman" panose="02020603050405020304" pitchFamily="18" charset="0"/>
                <a:cs typeface="Times New Roman" panose="02020603050405020304" pitchFamily="18" charset="0"/>
              </a:rPr>
              <a:t>the backbone of </a:t>
            </a:r>
            <a:r>
              <a:rPr lang="en-US" sz="2400" dirty="0" smtClean="0">
                <a:latin typeface="Times New Roman" panose="02020603050405020304" pitchFamily="18" charset="0"/>
                <a:cs typeface="Times New Roman" panose="02020603050405020304" pitchFamily="18" charset="0"/>
              </a:rPr>
              <a:t>networks also provides various </a:t>
            </a:r>
            <a:r>
              <a:rPr lang="en-US" sz="2400" dirty="0">
                <a:latin typeface="Times New Roman" panose="02020603050405020304" pitchFamily="18" charset="0"/>
                <a:cs typeface="Times New Roman" panose="02020603050405020304" pitchFamily="18" charset="0"/>
              </a:rPr>
              <a:t>types of fast and powerful data communication interfaces.</a:t>
            </a:r>
            <a:endParaRPr lang="en-US" sz="2400" dirty="0" smtClean="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Edge router:</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lower-capacity </a:t>
            </a:r>
            <a:r>
              <a:rPr lang="en-US" sz="2400" dirty="0">
                <a:latin typeface="Times New Roman" panose="02020603050405020304" pitchFamily="18" charset="0"/>
                <a:cs typeface="Times New Roman" panose="02020603050405020304" pitchFamily="18" charset="0"/>
              </a:rPr>
              <a:t>device </a:t>
            </a:r>
            <a:r>
              <a:rPr lang="en-US" sz="2400" dirty="0" smtClean="0">
                <a:latin typeface="Times New Roman" panose="02020603050405020304" pitchFamily="18" charset="0"/>
                <a:cs typeface="Times New Roman" panose="02020603050405020304" pitchFamily="18" charset="0"/>
              </a:rPr>
              <a:t>uses </a:t>
            </a:r>
            <a:r>
              <a:rPr lang="en-US" sz="2400" dirty="0">
                <a:latin typeface="Times New Roman" panose="02020603050405020304" pitchFamily="18" charset="0"/>
                <a:cs typeface="Times New Roman" panose="02020603050405020304" pitchFamily="18" charset="0"/>
              </a:rPr>
              <a:t>an External BGP (Border Gateway Protocol) to provides connectivity with remote networks over </a:t>
            </a: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internet</a:t>
            </a:r>
            <a:r>
              <a:rPr lang="en-US" sz="2400" dirty="0" smtClean="0">
                <a:latin typeface="Times New Roman" panose="02020603050405020304" pitchFamily="18" charset="0"/>
                <a:cs typeface="Times New Roman" panose="02020603050405020304" pitchFamily="18" charset="0"/>
              </a:rPr>
              <a:t>.</a:t>
            </a:r>
          </a:p>
          <a:p>
            <a:pPr marL="0" indent="0" algn="just">
              <a:buNone/>
            </a:pPr>
            <a:r>
              <a:rPr lang="en-US" sz="2400" b="1" dirty="0" smtClean="0">
                <a:latin typeface="Times New Roman" panose="02020603050405020304" pitchFamily="18" charset="0"/>
                <a:cs typeface="Times New Roman" panose="02020603050405020304" pitchFamily="18" charset="0"/>
              </a:rPr>
              <a:t>Subscriber </a:t>
            </a:r>
            <a:r>
              <a:rPr lang="en-US" sz="2400" b="1" dirty="0">
                <a:latin typeface="Times New Roman" panose="02020603050405020304" pitchFamily="18" charset="0"/>
                <a:cs typeface="Times New Roman" panose="02020603050405020304" pitchFamily="18" charset="0"/>
              </a:rPr>
              <a:t>edge router</a:t>
            </a:r>
            <a:r>
              <a:rPr lang="en-US" sz="2400" dirty="0">
                <a:latin typeface="Times New Roman" panose="02020603050405020304" pitchFamily="18" charset="0"/>
                <a:cs typeface="Times New Roman" panose="02020603050405020304" pitchFamily="18" charset="0"/>
              </a:rPr>
              <a:t> belongs to an end-user </a:t>
            </a:r>
            <a:r>
              <a:rPr lang="en-US" sz="2400" dirty="0" smtClean="0">
                <a:latin typeface="Times New Roman" panose="02020603050405020304" pitchFamily="18" charset="0"/>
                <a:cs typeface="Times New Roman" panose="02020603050405020304" pitchFamily="18" charset="0"/>
              </a:rPr>
              <a:t>organization </a:t>
            </a:r>
            <a:r>
              <a:rPr lang="en-US" sz="2400" dirty="0">
                <a:latin typeface="Times New Roman" panose="02020603050405020304" pitchFamily="18" charset="0"/>
                <a:cs typeface="Times New Roman" panose="02020603050405020304" pitchFamily="18" charset="0"/>
              </a:rPr>
              <a:t>and </a:t>
            </a:r>
            <a:r>
              <a:rPr lang="en-US" sz="2400" dirty="0" smtClean="0">
                <a:latin typeface="Times New Roman" panose="02020603050405020304" pitchFamily="18" charset="0"/>
                <a:cs typeface="Times New Roman" panose="02020603050405020304" pitchFamily="18" charset="0"/>
              </a:rPr>
              <a:t>acts </a:t>
            </a:r>
            <a:r>
              <a:rPr lang="en-US" sz="2400" dirty="0">
                <a:latin typeface="Times New Roman" panose="02020603050405020304" pitchFamily="18" charset="0"/>
                <a:cs typeface="Times New Roman" panose="02020603050405020304" pitchFamily="18" charset="0"/>
              </a:rPr>
              <a:t>on a border device</a:t>
            </a:r>
            <a:r>
              <a:rPr lang="en-US" sz="2400" dirty="0" smtClean="0">
                <a:latin typeface="Times New Roman" panose="02020603050405020304" pitchFamily="18" charset="0"/>
                <a:cs typeface="Times New Roman" panose="02020603050405020304" pitchFamily="18" charset="0"/>
              </a:rPr>
              <a:t>.</a:t>
            </a:r>
          </a:p>
          <a:p>
            <a:pPr marL="0" indent="0" algn="just">
              <a:buNone/>
            </a:pPr>
            <a:r>
              <a:rPr lang="en-US" sz="2400" b="1" dirty="0">
                <a:latin typeface="Times New Roman" panose="02020603050405020304" pitchFamily="18" charset="0"/>
                <a:cs typeface="Times New Roman" panose="02020603050405020304" pitchFamily="18" charset="0"/>
              </a:rPr>
              <a:t>label edge router</a:t>
            </a:r>
            <a:r>
              <a:rPr lang="en-US" sz="2400" dirty="0">
                <a:latin typeface="Times New Roman" panose="02020603050405020304" pitchFamily="18" charset="0"/>
                <a:cs typeface="Times New Roman" panose="02020603050405020304" pitchFamily="18" charset="0"/>
              </a:rPr>
              <a:t> is </a:t>
            </a:r>
            <a:r>
              <a:rPr lang="en-US" sz="2400" dirty="0" smtClean="0">
                <a:latin typeface="Times New Roman" panose="02020603050405020304" pitchFamily="18" charset="0"/>
                <a:cs typeface="Times New Roman" panose="02020603050405020304" pitchFamily="18" charset="0"/>
              </a:rPr>
              <a:t>boundary </a:t>
            </a:r>
            <a:r>
              <a:rPr lang="en-US" sz="2400" dirty="0">
                <a:latin typeface="Times New Roman" panose="02020603050405020304" pitchFamily="18" charset="0"/>
                <a:cs typeface="Times New Roman" panose="02020603050405020304" pitchFamily="18" charset="0"/>
              </a:rPr>
              <a:t>of Multiprotocol Label Switching (MPLS) </a:t>
            </a:r>
            <a:r>
              <a:rPr lang="en-US" sz="2400" dirty="0" smtClean="0">
                <a:latin typeface="Times New Roman" panose="02020603050405020304" pitchFamily="18" charset="0"/>
                <a:cs typeface="Times New Roman" panose="02020603050405020304" pitchFamily="18" charset="0"/>
              </a:rPr>
              <a:t>networks and </a:t>
            </a:r>
            <a:r>
              <a:rPr lang="en-US" sz="2400" dirty="0">
                <a:latin typeface="Times New Roman" panose="02020603050405020304" pitchFamily="18" charset="0"/>
                <a:cs typeface="Times New Roman" panose="02020603050405020304" pitchFamily="18" charset="0"/>
              </a:rPr>
              <a:t>acts as a gateway between the LAN, WAN, or the internet.</a:t>
            </a:r>
            <a:endParaRPr lang="en-US" sz="2400" dirty="0" smtClean="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Broadband routers:</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To </a:t>
            </a:r>
            <a:r>
              <a:rPr lang="en-US" sz="2400" dirty="0">
                <a:latin typeface="Times New Roman" panose="02020603050405020304" pitchFamily="18" charset="0"/>
                <a:cs typeface="Times New Roman" panose="02020603050405020304" pitchFamily="18" charset="0"/>
              </a:rPr>
              <a:t>provide high-speed </a:t>
            </a:r>
            <a:r>
              <a:rPr lang="en-US" sz="2400" dirty="0" smtClean="0">
                <a:latin typeface="Times New Roman" panose="02020603050405020304" pitchFamily="18" charset="0"/>
                <a:cs typeface="Times New Roman" panose="02020603050405020304" pitchFamily="18" charset="0"/>
              </a:rPr>
              <a:t>internet </a:t>
            </a:r>
            <a:r>
              <a:rPr lang="en-US" sz="2400" dirty="0">
                <a:latin typeface="Times New Roman" panose="02020603050405020304" pitchFamily="18" charset="0"/>
                <a:cs typeface="Times New Roman" panose="02020603050405020304" pitchFamily="18" charset="0"/>
              </a:rPr>
              <a:t>through phone and use </a:t>
            </a:r>
            <a:r>
              <a:rPr lang="en-US" sz="2400" dirty="0" smtClean="0">
                <a:latin typeface="Times New Roman" panose="02020603050405020304" pitchFamily="18" charset="0"/>
                <a:cs typeface="Times New Roman" panose="02020603050405020304" pitchFamily="18" charset="0"/>
              </a:rPr>
              <a:t>Voice Over </a:t>
            </a:r>
            <a:r>
              <a:rPr lang="en-US" sz="2400" dirty="0">
                <a:latin typeface="Times New Roman" panose="02020603050405020304" pitchFamily="18" charset="0"/>
                <a:cs typeface="Times New Roman" panose="02020603050405020304" pitchFamily="18" charset="0"/>
              </a:rPr>
              <a:t>IP technology (VOIP)</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access to computers</a:t>
            </a:r>
            <a:r>
              <a:rPr lang="en-US" sz="2400" dirty="0" smtClean="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42133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7272808" cy="720081"/>
          </a:xfrm>
        </p:spPr>
        <p:txBody>
          <a:bodyPr>
            <a:normAutofit/>
          </a:bodyPr>
          <a:lstStyle/>
          <a:p>
            <a:r>
              <a:rPr lang="en-IN" sz="3200" b="1" dirty="0">
                <a:latin typeface="Times New Roman" panose="02020603050405020304" pitchFamily="18" charset="0"/>
                <a:cs typeface="Times New Roman" panose="02020603050405020304" pitchFamily="18" charset="0"/>
              </a:rPr>
              <a:t> </a:t>
            </a:r>
            <a:r>
              <a:rPr lang="en-IN" sz="3200" b="1" dirty="0" smtClean="0">
                <a:latin typeface="Times New Roman" panose="02020603050405020304" pitchFamily="18" charset="0"/>
                <a:cs typeface="Times New Roman" panose="02020603050405020304" pitchFamily="18" charset="0"/>
              </a:rPr>
              <a:t>2.10.9 Router </a:t>
            </a:r>
            <a:r>
              <a:rPr lang="en-IN" sz="3200" b="1" dirty="0">
                <a:latin typeface="Times New Roman" panose="02020603050405020304" pitchFamily="18" charset="0"/>
                <a:cs typeface="Times New Roman" panose="02020603050405020304" pitchFamily="18" charset="0"/>
              </a:rPr>
              <a:t>Structure</a:t>
            </a:r>
          </a:p>
        </p:txBody>
      </p:sp>
      <p:sp>
        <p:nvSpPr>
          <p:cNvPr id="3" name="Content Placeholder 2"/>
          <p:cNvSpPr>
            <a:spLocks noGrp="1"/>
          </p:cNvSpPr>
          <p:nvPr>
            <p:ph idx="1"/>
          </p:nvPr>
        </p:nvSpPr>
        <p:spPr>
          <a:xfrm>
            <a:off x="323528" y="980728"/>
            <a:ext cx="3528392" cy="5616624"/>
          </a:xfrm>
        </p:spPr>
        <p:txBody>
          <a:bodyPr>
            <a:normAutofit/>
          </a:bodyPr>
          <a:lstStyle/>
          <a:p>
            <a:pPr algn="just"/>
            <a:r>
              <a:rPr lang="en-US" sz="2400" dirty="0">
                <a:latin typeface="Times New Roman" panose="02020603050405020304" pitchFamily="18" charset="0"/>
                <a:cs typeface="Times New Roman" panose="02020603050405020304" pitchFamily="18" charset="0"/>
              </a:rPr>
              <a:t>Routers are the building blocks of wide area networks.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Packets </a:t>
            </a:r>
            <a:r>
              <a:rPr lang="en-US" sz="2400" dirty="0">
                <a:latin typeface="Times New Roman" panose="02020603050405020304" pitchFamily="18" charset="0"/>
                <a:cs typeface="Times New Roman" panose="02020603050405020304" pitchFamily="18" charset="0"/>
              </a:rPr>
              <a:t>arrive at n input ports and are routed out from n output ports.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system consists of four main parts : </a:t>
            </a:r>
            <a:endParaRPr lang="en-US" sz="2400" dirty="0" smtClean="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400" dirty="0" smtClean="0">
                <a:latin typeface="Times New Roman" panose="02020603050405020304" pitchFamily="18" charset="0"/>
                <a:cs typeface="Times New Roman" panose="02020603050405020304" pitchFamily="18" charset="0"/>
              </a:rPr>
              <a:t>input </a:t>
            </a:r>
            <a:r>
              <a:rPr lang="en-US" sz="2400" dirty="0">
                <a:latin typeface="Times New Roman" panose="02020603050405020304" pitchFamily="18" charset="0"/>
                <a:cs typeface="Times New Roman" panose="02020603050405020304" pitchFamily="18" charset="0"/>
              </a:rPr>
              <a:t>port processors </a:t>
            </a:r>
          </a:p>
          <a:p>
            <a:pPr marL="457200" indent="-457200" algn="just">
              <a:buFont typeface="+mj-lt"/>
              <a:buAutoNum type="arabicPeriod"/>
            </a:pPr>
            <a:r>
              <a:rPr lang="en-US" sz="2400" dirty="0" smtClean="0">
                <a:latin typeface="Times New Roman" panose="02020603050405020304" pitchFamily="18" charset="0"/>
                <a:cs typeface="Times New Roman" panose="02020603050405020304" pitchFamily="18" charset="0"/>
              </a:rPr>
              <a:t>output </a:t>
            </a:r>
            <a:r>
              <a:rPr lang="en-US" sz="2400" dirty="0">
                <a:latin typeface="Times New Roman" panose="02020603050405020304" pitchFamily="18" charset="0"/>
                <a:cs typeface="Times New Roman" panose="02020603050405020304" pitchFamily="18" charset="0"/>
              </a:rPr>
              <a:t>port processors </a:t>
            </a:r>
            <a:endParaRPr lang="en-US" sz="2400" dirty="0" smtClean="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400" dirty="0" smtClean="0">
                <a:latin typeface="Times New Roman" panose="02020603050405020304" pitchFamily="18" charset="0"/>
                <a:cs typeface="Times New Roman" panose="02020603050405020304" pitchFamily="18" charset="0"/>
              </a:rPr>
              <a:t>Switch fabric  </a:t>
            </a:r>
            <a:r>
              <a:rPr lang="en-US" sz="2400" dirty="0">
                <a:latin typeface="Times New Roman" panose="02020603050405020304" pitchFamily="18" charset="0"/>
                <a:cs typeface="Times New Roman" panose="02020603050405020304" pitchFamily="18" charset="0"/>
              </a:rPr>
              <a:t>(switching network</a:t>
            </a:r>
            <a:r>
              <a:rPr lang="en-US" sz="24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a:pPr>
            <a:r>
              <a:rPr lang="en-US" sz="2400" dirty="0" smtClean="0">
                <a:latin typeface="Times New Roman" panose="02020603050405020304" pitchFamily="18" charset="0"/>
                <a:cs typeface="Times New Roman" panose="02020603050405020304" pitchFamily="18" charset="0"/>
              </a:rPr>
              <a:t>Switch </a:t>
            </a:r>
            <a:r>
              <a:rPr lang="en-US" sz="2400" dirty="0">
                <a:latin typeface="Times New Roman" panose="02020603050405020304" pitchFamily="18" charset="0"/>
                <a:cs typeface="Times New Roman" panose="02020603050405020304" pitchFamily="18" charset="0"/>
              </a:rPr>
              <a:t>controller .</a:t>
            </a:r>
            <a:endParaRPr lang="en-IN" sz="2400" dirty="0">
              <a:latin typeface="Times New Roman" panose="02020603050405020304" pitchFamily="18" charset="0"/>
              <a:cs typeface="Times New Roman" panose="02020603050405020304" pitchFamily="18" charset="0"/>
            </a:endParaRPr>
          </a:p>
        </p:txBody>
      </p:sp>
      <p:pic>
        <p:nvPicPr>
          <p:cNvPr id="8194" name="Picture 2" descr="https://flylib.com/books/2/959/1/html/2/images/mir03f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340768"/>
            <a:ext cx="4726496" cy="4896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446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7272808" cy="720081"/>
          </a:xfrm>
        </p:spPr>
        <p:txBody>
          <a:bodyPr>
            <a:normAutofit/>
          </a:bodyPr>
          <a:lstStyle/>
          <a:p>
            <a:r>
              <a:rPr lang="en-IN" sz="3200" b="1" dirty="0" smtClean="0">
                <a:latin typeface="Times New Roman" panose="02020603050405020304" pitchFamily="18" charset="0"/>
                <a:cs typeface="Times New Roman" panose="02020603050405020304" pitchFamily="18" charset="0"/>
              </a:rPr>
              <a:t>2.10.9.1 Input </a:t>
            </a:r>
            <a:r>
              <a:rPr lang="en-IN" sz="3200" b="1" dirty="0">
                <a:latin typeface="Times New Roman" panose="02020603050405020304" pitchFamily="18" charset="0"/>
                <a:cs typeface="Times New Roman" panose="02020603050405020304" pitchFamily="18" charset="0"/>
              </a:rPr>
              <a:t>Port Processor (IPP)</a:t>
            </a:r>
          </a:p>
        </p:txBody>
      </p:sp>
      <p:sp>
        <p:nvSpPr>
          <p:cNvPr id="3" name="Content Placeholder 2"/>
          <p:cNvSpPr>
            <a:spLocks noGrp="1"/>
          </p:cNvSpPr>
          <p:nvPr>
            <p:ph idx="1"/>
          </p:nvPr>
        </p:nvSpPr>
        <p:spPr>
          <a:xfrm>
            <a:off x="323528" y="980728"/>
            <a:ext cx="8568952" cy="5616624"/>
          </a:xfrm>
        </p:spPr>
        <p:txBody>
          <a:bodyPr>
            <a:normAutofit/>
          </a:bodyPr>
          <a:lstStyle/>
          <a:p>
            <a:pPr algn="just"/>
            <a:r>
              <a:rPr lang="en-US" sz="2400" dirty="0">
                <a:latin typeface="Times New Roman" panose="02020603050405020304" pitchFamily="18" charset="0"/>
                <a:cs typeface="Times New Roman" panose="02020603050405020304" pitchFamily="18" charset="0"/>
              </a:rPr>
              <a:t>Input and output port </a:t>
            </a:r>
            <a:r>
              <a:rPr lang="en-US" sz="2400" dirty="0" smtClean="0">
                <a:latin typeface="Times New Roman" panose="02020603050405020304" pitchFamily="18" charset="0"/>
                <a:cs typeface="Times New Roman" panose="02020603050405020304" pitchFamily="18" charset="0"/>
              </a:rPr>
              <a:t>processors, </a:t>
            </a:r>
            <a:r>
              <a:rPr lang="en-US" sz="2400" dirty="0">
                <a:latin typeface="Times New Roman" panose="02020603050405020304" pitchFamily="18" charset="0"/>
                <a:cs typeface="Times New Roman" panose="02020603050405020304" pitchFamily="18" charset="0"/>
              </a:rPr>
              <a:t>as interfaces to switch fabric, are commercially implemented together in router line cards </a:t>
            </a:r>
            <a:r>
              <a:rPr lang="en-US" sz="2400" dirty="0" smtClean="0">
                <a:latin typeface="Times New Roman" panose="02020603050405020304" pitchFamily="18" charset="0"/>
                <a:cs typeface="Times New Roman" panose="02020603050405020304" pitchFamily="18" charset="0"/>
              </a:rPr>
              <a:t>contain </a:t>
            </a:r>
            <a:r>
              <a:rPr lang="en-US" sz="2400" dirty="0">
                <a:latin typeface="Times New Roman" panose="02020603050405020304" pitchFamily="18" charset="0"/>
                <a:cs typeface="Times New Roman" panose="02020603050405020304" pitchFamily="18" charset="0"/>
              </a:rPr>
              <a:t>some of the task of the physical and data link layers .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functionality of the data link layer is implemented as a separate chip in </a:t>
            </a:r>
            <a:r>
              <a:rPr lang="en-US" sz="2400" dirty="0" smtClean="0">
                <a:latin typeface="Times New Roman" panose="02020603050405020304" pitchFamily="18" charset="0"/>
                <a:cs typeface="Times New Roman" panose="02020603050405020304" pitchFamily="18" charset="0"/>
              </a:rPr>
              <a:t>IPP that </a:t>
            </a:r>
            <a:r>
              <a:rPr lang="en-US" sz="2400" dirty="0">
                <a:latin typeface="Times New Roman" panose="02020603050405020304" pitchFamily="18" charset="0"/>
                <a:cs typeface="Times New Roman" panose="02020603050405020304" pitchFamily="18" charset="0"/>
              </a:rPr>
              <a:t>also provides a buffer to match the speed between the input and the switch fabric.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Switch </a:t>
            </a:r>
            <a:r>
              <a:rPr lang="en-US" sz="2400" dirty="0">
                <a:latin typeface="Times New Roman" panose="02020603050405020304" pitchFamily="18" charset="0"/>
                <a:cs typeface="Times New Roman" panose="02020603050405020304" pitchFamily="18" charset="0"/>
              </a:rPr>
              <a:t>performance is limited by processing capability, storage elements, and bus bandwidth.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processing capability dictates the maximum rate of the switch</a:t>
            </a:r>
            <a:r>
              <a:rPr lang="en-US" sz="2400" dirty="0" smtClean="0">
                <a:latin typeface="Times New Roman" panose="02020603050405020304" pitchFamily="18" charset="0"/>
                <a:cs typeface="Times New Roman" panose="02020603050405020304" pitchFamily="18" charset="0"/>
              </a:rPr>
              <a:t>.</a:t>
            </a:r>
          </a:p>
          <a:p>
            <a:pPr algn="just"/>
            <a:r>
              <a:rPr lang="en-US" sz="2400" dirty="0" smtClean="0">
                <a:latin typeface="Times New Roman" panose="02020603050405020304" pitchFamily="18" charset="0"/>
                <a:cs typeface="Times New Roman" panose="02020603050405020304" pitchFamily="18" charset="0"/>
              </a:rPr>
              <a:t>Due </a:t>
            </a:r>
            <a:r>
              <a:rPr lang="en-US" sz="2400" dirty="0">
                <a:latin typeface="Times New Roman" panose="02020603050405020304" pitchFamily="18" charset="0"/>
                <a:cs typeface="Times New Roman" panose="02020603050405020304" pitchFamily="18" charset="0"/>
              </a:rPr>
              <a:t>to the speed mismatch between the rate at which a packet arrives on the switch and the processing speed of the switch fabric, input packet rate dictates the amount of required buffering storage</a:t>
            </a:r>
            <a:r>
              <a:rPr lang="en-US" sz="2400" dirty="0" smtClean="0">
                <a:latin typeface="Times New Roman" panose="02020603050405020304" pitchFamily="18" charset="0"/>
                <a:cs typeface="Times New Roman" panose="02020603050405020304" pitchFamily="18" charset="0"/>
              </a:rPr>
              <a:t>.</a:t>
            </a: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bus bandwidth determines the time taken for a packet to be transferred between the input and output ports.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63680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7272808" cy="720081"/>
          </a:xfrm>
        </p:spPr>
        <p:txBody>
          <a:bodyPr>
            <a:normAutofit/>
          </a:bodyPr>
          <a:lstStyle/>
          <a:p>
            <a:r>
              <a:rPr lang="en-US" sz="3200" b="1" dirty="0">
                <a:latin typeface="Times New Roman" panose="02020603050405020304" pitchFamily="18" charset="0"/>
                <a:cs typeface="Times New Roman" panose="02020603050405020304" pitchFamily="18" charset="0"/>
              </a:rPr>
              <a:t>Overview of a typical IPP in routers</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23528" y="980728"/>
            <a:ext cx="8568952" cy="1224136"/>
          </a:xfrm>
        </p:spPr>
        <p:txBody>
          <a:bodyPr>
            <a:normAutofit/>
          </a:bodyPr>
          <a:lstStyle/>
          <a:p>
            <a:pPr algn="just"/>
            <a:r>
              <a:rPr lang="en-IN" sz="2400" dirty="0" smtClean="0">
                <a:latin typeface="Times New Roman" panose="02020603050405020304" pitchFamily="18" charset="0"/>
                <a:cs typeface="Times New Roman" panose="02020603050405020304" pitchFamily="18" charset="0"/>
              </a:rPr>
              <a:t>An </a:t>
            </a:r>
            <a:r>
              <a:rPr lang="en-IN" sz="2400" dirty="0">
                <a:latin typeface="Times New Roman" panose="02020603050405020304" pitchFamily="18" charset="0"/>
                <a:cs typeface="Times New Roman" panose="02020603050405020304" pitchFamily="18" charset="0"/>
              </a:rPr>
              <a:t>input port processor (IPP) </a:t>
            </a:r>
            <a:r>
              <a:rPr lang="en-IN" sz="2400" dirty="0" smtClean="0">
                <a:latin typeface="Times New Roman" panose="02020603050405020304" pitchFamily="18" charset="0"/>
                <a:cs typeface="Times New Roman" panose="02020603050405020304" pitchFamily="18" charset="0"/>
              </a:rPr>
              <a:t>consists </a:t>
            </a:r>
            <a:r>
              <a:rPr lang="en-IN" sz="2400" dirty="0">
                <a:latin typeface="Times New Roman" panose="02020603050405020304" pitchFamily="18" charset="0"/>
                <a:cs typeface="Times New Roman" panose="02020603050405020304" pitchFamily="18" charset="0"/>
              </a:rPr>
              <a:t>of several main </a:t>
            </a:r>
            <a:r>
              <a:rPr lang="en-IN" sz="2400" dirty="0" smtClean="0">
                <a:latin typeface="Times New Roman" panose="02020603050405020304" pitchFamily="18" charset="0"/>
                <a:cs typeface="Times New Roman" panose="02020603050405020304" pitchFamily="18" charset="0"/>
              </a:rPr>
              <a:t>modules </a:t>
            </a:r>
            <a:r>
              <a:rPr lang="en-IN" sz="2400" dirty="0">
                <a:latin typeface="Times New Roman" panose="02020603050405020304" pitchFamily="18" charset="0"/>
                <a:cs typeface="Times New Roman" panose="02020603050405020304" pitchFamily="18" charset="0"/>
              </a:rPr>
              <a:t>are packet fragmentation , main buffer , multicast process , routing table , packet </a:t>
            </a:r>
            <a:r>
              <a:rPr lang="en-IN" sz="2400" dirty="0" err="1">
                <a:latin typeface="Times New Roman" panose="02020603050405020304" pitchFamily="18" charset="0"/>
                <a:cs typeface="Times New Roman" panose="02020603050405020304" pitchFamily="18" charset="0"/>
              </a:rPr>
              <a:t>encapsulator</a:t>
            </a:r>
            <a:r>
              <a:rPr lang="en-IN" sz="2400" dirty="0">
                <a:latin typeface="Times New Roman" panose="02020603050405020304" pitchFamily="18" charset="0"/>
                <a:cs typeface="Times New Roman" panose="02020603050405020304" pitchFamily="18" charset="0"/>
              </a:rPr>
              <a:t> , and a comprehensive </a:t>
            </a:r>
            <a:r>
              <a:rPr lang="en-IN" sz="2400" dirty="0" err="1">
                <a:latin typeface="Times New Roman" panose="02020603050405020304" pitchFamily="18" charset="0"/>
                <a:cs typeface="Times New Roman" panose="02020603050405020304" pitchFamily="18" charset="0"/>
              </a:rPr>
              <a:t>QoS</a:t>
            </a:r>
            <a:r>
              <a:rPr lang="en-IN" sz="2400" dirty="0">
                <a:latin typeface="Times New Roman" panose="02020603050405020304" pitchFamily="18" charset="0"/>
                <a:cs typeface="Times New Roman" panose="02020603050405020304" pitchFamily="18" charset="0"/>
              </a:rPr>
              <a:t> .</a:t>
            </a:r>
          </a:p>
        </p:txBody>
      </p:sp>
      <p:pic>
        <p:nvPicPr>
          <p:cNvPr id="9218" name="Picture 2" descr="https://flylib.com/books/2/959/1/html/2/images/mir03f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79" y="2636912"/>
            <a:ext cx="8408801"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7400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260648"/>
            <a:ext cx="8568952" cy="4610253"/>
          </a:xfrm>
        </p:spPr>
        <p:txBody>
          <a:bodyPr>
            <a:normAutofit lnSpcReduction="10000"/>
          </a:bodyPr>
          <a:lstStyle/>
          <a:p>
            <a:pPr marL="0" indent="0" algn="just">
              <a:buNone/>
            </a:pPr>
            <a:r>
              <a:rPr lang="en-IN" sz="2400" b="1" dirty="0">
                <a:latin typeface="Times New Roman" panose="02020603050405020304" pitchFamily="18" charset="0"/>
                <a:cs typeface="Times New Roman" panose="02020603050405020304" pitchFamily="18" charset="0"/>
              </a:rPr>
              <a:t>Packet </a:t>
            </a:r>
            <a:r>
              <a:rPr lang="en-IN" sz="2400" b="1" dirty="0" smtClean="0">
                <a:latin typeface="Times New Roman" panose="02020603050405020304" pitchFamily="18" charset="0"/>
                <a:cs typeface="Times New Roman" panose="02020603050405020304" pitchFamily="18" charset="0"/>
              </a:rPr>
              <a:t>Fragmentation</a:t>
            </a:r>
          </a:p>
          <a:p>
            <a:pPr algn="just"/>
            <a:r>
              <a:rPr lang="en-US" sz="2400" dirty="0">
                <a:latin typeface="Times New Roman" panose="02020603050405020304" pitchFamily="18" charset="0"/>
                <a:cs typeface="Times New Roman" panose="02020603050405020304" pitchFamily="18" charset="0"/>
              </a:rPr>
              <a:t>Large packets cause different issues at the network and link layers.</a:t>
            </a:r>
          </a:p>
          <a:p>
            <a:pPr algn="just"/>
            <a:r>
              <a:rPr lang="en-US" sz="2400" dirty="0" smtClean="0">
                <a:latin typeface="Times New Roman" panose="02020603050405020304" pitchFamily="18" charset="0"/>
                <a:cs typeface="Times New Roman" panose="02020603050405020304" pitchFamily="18" charset="0"/>
              </a:rPr>
              <a:t>One application is large </a:t>
            </a:r>
            <a:r>
              <a:rPr lang="en-US" sz="2400" dirty="0">
                <a:latin typeface="Times New Roman" panose="02020603050405020304" pitchFamily="18" charset="0"/>
                <a:cs typeface="Times New Roman" panose="02020603050405020304" pitchFamily="18" charset="0"/>
              </a:rPr>
              <a:t>packets must be fragmented into smaller </a:t>
            </a:r>
            <a:r>
              <a:rPr lang="en-US" sz="2400" dirty="0" smtClean="0">
                <a:latin typeface="Times New Roman" panose="02020603050405020304" pitchFamily="18" charset="0"/>
                <a:cs typeface="Times New Roman" panose="02020603050405020304" pitchFamily="18" charset="0"/>
              </a:rPr>
              <a:t>frames. </a:t>
            </a:r>
          </a:p>
          <a:p>
            <a:pPr algn="just"/>
            <a:r>
              <a:rPr lang="en-US" sz="2400" dirty="0" smtClean="0">
                <a:latin typeface="Times New Roman" panose="02020603050405020304" pitchFamily="18" charset="0"/>
                <a:cs typeface="Times New Roman" panose="02020603050405020304" pitchFamily="18" charset="0"/>
              </a:rPr>
              <a:t>Another example when </a:t>
            </a:r>
            <a:r>
              <a:rPr lang="en-US" sz="2400" dirty="0">
                <a:latin typeface="Times New Roman" panose="02020603050405020304" pitchFamily="18" charset="0"/>
                <a:cs typeface="Times New Roman" panose="02020603050405020304" pitchFamily="18" charset="0"/>
              </a:rPr>
              <a:t>large packets must be buffered at the input port interface of a router, as buffer slots are usually only 512 bytes long.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One </a:t>
            </a:r>
            <a:r>
              <a:rPr lang="en-US" sz="2400" dirty="0">
                <a:latin typeface="Times New Roman" panose="02020603050405020304" pitchFamily="18" charset="0"/>
                <a:cs typeface="Times New Roman" panose="02020603050405020304" pitchFamily="18" charset="0"/>
              </a:rPr>
              <a:t>solution to this problem is to partition packets into smaller fragments and then reassemble them at the output port processor (OPP) after processing them in the switching system.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simple </a:t>
            </a:r>
            <a:r>
              <a:rPr lang="en-US" sz="2400" dirty="0">
                <a:latin typeface="Times New Roman" panose="02020603050405020304" pitchFamily="18" charset="0"/>
                <a:cs typeface="Times New Roman" panose="02020603050405020304" pitchFamily="18" charset="0"/>
              </a:rPr>
              <a:t>packet fragmentation at the input buffer side of a switch.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It is always desirable to </a:t>
            </a:r>
            <a:r>
              <a:rPr lang="en-US" sz="2400" dirty="0">
                <a:latin typeface="Times New Roman" panose="02020603050405020304" pitchFamily="18" charset="0"/>
                <a:cs typeface="Times New Roman" panose="02020603050405020304" pitchFamily="18" charset="0"/>
              </a:rPr>
              <a:t>find the optimum packet size that minimizes the delay</a:t>
            </a:r>
            <a:r>
              <a:rPr lang="en-US" sz="2400" dirty="0" smtClean="0">
                <a:latin typeface="Times New Roman" panose="02020603050405020304" pitchFamily="18" charset="0"/>
                <a:cs typeface="Times New Roman" panose="02020603050405020304" pitchFamily="18" charset="0"/>
              </a:rPr>
              <a:t>.</a:t>
            </a:r>
          </a:p>
          <a:p>
            <a:pPr algn="just"/>
            <a:endParaRPr lang="en-IN" sz="2400" dirty="0">
              <a:latin typeface="Times New Roman" panose="02020603050405020304" pitchFamily="18" charset="0"/>
              <a:cs typeface="Times New Roman" panose="02020603050405020304" pitchFamily="18" charset="0"/>
            </a:endParaRPr>
          </a:p>
        </p:txBody>
      </p:sp>
      <p:pic>
        <p:nvPicPr>
          <p:cNvPr id="10242" name="Picture 2" descr="https://flylib.com/books/2/959/1/html/2/images/mir03f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5013176"/>
            <a:ext cx="5976664" cy="6530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3568" y="5805001"/>
            <a:ext cx="7488832" cy="369332"/>
          </a:xfrm>
          <a:prstGeom prst="rect">
            <a:avLst/>
          </a:prstGeom>
        </p:spPr>
        <p:txBody>
          <a:bodyPr wrap="square">
            <a:spAutoFit/>
          </a:bodyPr>
          <a:lstStyle/>
          <a:p>
            <a:pPr>
              <a:buClrTx/>
              <a:buFontTx/>
              <a:buNone/>
            </a:pPr>
            <a:r>
              <a:rPr lang="en-US" sz="1800" kern="1200" dirty="0">
                <a:solidFill>
                  <a:srgbClr val="222222"/>
                </a:solidFill>
                <a:latin typeface="Times New Roman" panose="02020603050405020304" pitchFamily="18" charset="0"/>
                <a:ea typeface="+mn-ea"/>
                <a:cs typeface="Times New Roman" panose="02020603050405020304" pitchFamily="18" charset="0"/>
              </a:rPr>
              <a:t>Packet fragmentation: (a) without fragmentation; (b) with fragmentation</a:t>
            </a:r>
          </a:p>
        </p:txBody>
      </p:sp>
    </p:spTree>
    <p:extLst>
      <p:ext uri="{BB962C8B-B14F-4D97-AF65-F5344CB8AC3E}">
        <p14:creationId xmlns:p14="http://schemas.microsoft.com/office/powerpoint/2010/main" val="2320501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AU"/>
              <a:t>IPv4 Header - Review</a:t>
            </a:r>
          </a:p>
        </p:txBody>
      </p:sp>
      <p:sp>
        <p:nvSpPr>
          <p:cNvPr id="7987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pPr>
            <a:r>
              <a:rPr lang="en-AU" sz="1900" b="1"/>
              <a:t>Total Length (16 bits) </a:t>
            </a:r>
          </a:p>
          <a:p>
            <a:pPr lvl="1">
              <a:lnSpc>
                <a:spcPct val="80000"/>
              </a:lnSpc>
            </a:pPr>
            <a:r>
              <a:rPr lang="en-AU" sz="1700"/>
              <a:t>Indicates the total length of the IPv4 packet (IPv4 header + IPv4 payload) and does not include link layer framing. </a:t>
            </a:r>
          </a:p>
          <a:p>
            <a:pPr>
              <a:lnSpc>
                <a:spcPct val="80000"/>
              </a:lnSpc>
            </a:pPr>
            <a:r>
              <a:rPr lang="en-AU" sz="1900" b="1"/>
              <a:t>Identification</a:t>
            </a:r>
            <a:r>
              <a:rPr lang="en-AU" sz="1900"/>
              <a:t> </a:t>
            </a:r>
            <a:r>
              <a:rPr lang="en-AU" sz="1900" b="1"/>
              <a:t>(16 bits)</a:t>
            </a:r>
          </a:p>
          <a:p>
            <a:pPr lvl="1">
              <a:lnSpc>
                <a:spcPct val="80000"/>
              </a:lnSpc>
            </a:pPr>
            <a:r>
              <a:rPr lang="en-AU" sz="1700"/>
              <a:t>Identifies this specific IPv4 packet. </a:t>
            </a:r>
          </a:p>
          <a:p>
            <a:pPr lvl="1">
              <a:lnSpc>
                <a:spcPct val="80000"/>
              </a:lnSpc>
            </a:pPr>
            <a:r>
              <a:rPr lang="en-AU" sz="1700"/>
              <a:t>The Identification field is selected by the originating source of the IPv4 packet. If the IPv4 packet is fragmented, all of the fragments retain the Identification field value so that the destination node can group the fragments for reassembly. </a:t>
            </a:r>
            <a:endParaRPr lang="en-AU" sz="1700" b="1"/>
          </a:p>
          <a:p>
            <a:pPr>
              <a:lnSpc>
                <a:spcPct val="80000"/>
              </a:lnSpc>
            </a:pPr>
            <a:r>
              <a:rPr lang="en-AU" sz="1900" b="1"/>
              <a:t>Flags</a:t>
            </a:r>
            <a:r>
              <a:rPr lang="en-AU" sz="1900"/>
              <a:t> </a:t>
            </a:r>
            <a:r>
              <a:rPr lang="en-AU" sz="1900" b="1"/>
              <a:t>(3 bits)</a:t>
            </a:r>
          </a:p>
          <a:p>
            <a:pPr lvl="1">
              <a:lnSpc>
                <a:spcPct val="80000"/>
              </a:lnSpc>
            </a:pPr>
            <a:r>
              <a:rPr lang="en-AU" sz="1700"/>
              <a:t>Identifies flags for the fragmentation process. </a:t>
            </a:r>
          </a:p>
          <a:p>
            <a:pPr lvl="1">
              <a:lnSpc>
                <a:spcPct val="80000"/>
              </a:lnSpc>
            </a:pPr>
            <a:r>
              <a:rPr lang="en-AU" sz="1700"/>
              <a:t>There are two flags—one to indicate whether the IPv4 packet might be fragmented and another to indicate whether more fragments follow the current fragment.</a:t>
            </a:r>
            <a:endParaRPr lang="en-AU" sz="1700" b="1"/>
          </a:p>
          <a:p>
            <a:pPr>
              <a:lnSpc>
                <a:spcPct val="80000"/>
              </a:lnSpc>
            </a:pPr>
            <a:r>
              <a:rPr lang="en-AU" sz="1900" b="1"/>
              <a:t>Fragment Offset (13 bits)</a:t>
            </a:r>
          </a:p>
          <a:p>
            <a:pPr lvl="1">
              <a:lnSpc>
                <a:spcPct val="80000"/>
              </a:lnSpc>
            </a:pPr>
            <a:r>
              <a:rPr lang="en-AU" sz="1700"/>
              <a:t>Indicates the position of the fragment relative to the original IPv4 payload. </a:t>
            </a:r>
          </a:p>
          <a:p>
            <a:pPr>
              <a:lnSpc>
                <a:spcPct val="80000"/>
              </a:lnSpc>
            </a:pPr>
            <a:endParaRPr lang="en-AU" sz="1900"/>
          </a:p>
        </p:txBody>
      </p:sp>
      <p:pic>
        <p:nvPicPr>
          <p:cNvPr id="6" name="Google Shape;203;p29" descr="download.png"/>
          <p:cNvPicPr preferRelativeResize="0"/>
          <p:nvPr/>
        </p:nvPicPr>
        <p:blipFill rotWithShape="1">
          <a:blip r:embed="rId3">
            <a:alphaModFix/>
          </a:blip>
          <a:srcRect/>
          <a:stretch/>
        </p:blipFill>
        <p:spPr>
          <a:xfrm>
            <a:off x="7458074" y="152400"/>
            <a:ext cx="1685925" cy="647700"/>
          </a:xfrm>
          <a:prstGeom prst="rect">
            <a:avLst/>
          </a:prstGeom>
          <a:noFill/>
          <a:ln>
            <a:noFill/>
          </a:ln>
        </p:spPr>
      </p:pic>
    </p:spTree>
    <p:extLst>
      <p:ext uri="{BB962C8B-B14F-4D97-AF65-F5344CB8AC3E}">
        <p14:creationId xmlns:p14="http://schemas.microsoft.com/office/powerpoint/2010/main" val="1077283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88640"/>
            <a:ext cx="8568952" cy="6408712"/>
          </a:xfrm>
        </p:spPr>
        <p:txBody>
          <a:bodyPr>
            <a:normAutofit fontScale="92500"/>
          </a:bodyPr>
          <a:lstStyle/>
          <a:p>
            <a:pPr marL="0" indent="0" algn="just">
              <a:buNone/>
            </a:pPr>
            <a:r>
              <a:rPr lang="en-IN" sz="2400" b="1" dirty="0" smtClean="0">
                <a:latin typeface="Times New Roman" panose="02020603050405020304" pitchFamily="18" charset="0"/>
                <a:cs typeface="Times New Roman" panose="02020603050405020304" pitchFamily="18" charset="0"/>
              </a:rPr>
              <a:t>Routing Table</a:t>
            </a:r>
          </a:p>
          <a:p>
            <a:pPr algn="just"/>
            <a:r>
              <a:rPr lang="en-US" sz="2400" dirty="0" smtClean="0">
                <a:latin typeface="Times New Roman" panose="02020603050405020304" pitchFamily="18" charset="0"/>
                <a:cs typeface="Times New Roman" panose="02020603050405020304" pitchFamily="18" charset="0"/>
              </a:rPr>
              <a:t>It is </a:t>
            </a:r>
            <a:r>
              <a:rPr lang="en-US" sz="2400" dirty="0">
                <a:latin typeface="Times New Roman" panose="02020603050405020304" pitchFamily="18" charset="0"/>
                <a:cs typeface="Times New Roman" panose="02020603050405020304" pitchFamily="18" charset="0"/>
              </a:rPr>
              <a:t>a look-up table containing all available destination addresses and the corresponding switch output port.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An </a:t>
            </a:r>
            <a:r>
              <a:rPr lang="en-US" sz="2400" dirty="0">
                <a:latin typeface="Times New Roman" panose="02020603050405020304" pitchFamily="18" charset="0"/>
                <a:cs typeface="Times New Roman" panose="02020603050405020304" pitchFamily="18" charset="0"/>
              </a:rPr>
              <a:t>external algorithm fills this routing lookup table.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purpose of the routing table is to look up an entry corresponding to the destination address of the incoming packet and to provide the output network port.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As </a:t>
            </a:r>
            <a:r>
              <a:rPr lang="en-US" sz="2400" dirty="0">
                <a:latin typeface="Times New Roman" panose="02020603050405020304" pitchFamily="18" charset="0"/>
                <a:cs typeface="Times New Roman" panose="02020603050405020304" pitchFamily="18" charset="0"/>
              </a:rPr>
              <a:t>soon as a routing decision is made, all the information should be saved on the routing table.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a packet enters an IPP, the destination port of the switch should be </a:t>
            </a:r>
            <a:r>
              <a:rPr lang="en-US" sz="2400" dirty="0" smtClean="0">
                <a:latin typeface="Times New Roman" panose="02020603050405020304" pitchFamily="18" charset="0"/>
                <a:cs typeface="Times New Roman" panose="02020603050405020304" pitchFamily="18" charset="0"/>
              </a:rPr>
              <a:t>chosen </a:t>
            </a:r>
            <a:r>
              <a:rPr lang="en-US" sz="2400" dirty="0">
                <a:latin typeface="Times New Roman" panose="02020603050405020304" pitchFamily="18" charset="0"/>
                <a:cs typeface="Times New Roman" panose="02020603050405020304" pitchFamily="18" charset="0"/>
              </a:rPr>
              <a:t>based on the destination address of the incoming packet.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destination port needs to be appended to the incoming packet as part of the switch header</a:t>
            </a:r>
            <a:r>
              <a:rPr lang="en-US" sz="2400" dirty="0" smtClean="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To increase memory performance, queue sizes are fixed to reduce control logic</a:t>
            </a:r>
            <a:r>
              <a:rPr lang="en-US" sz="2400" dirty="0" smtClean="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packets can arrive and leave the network in different order, a memory monitor is necessary to keep track of which locations in memory are free for use.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09010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88640"/>
            <a:ext cx="8568952" cy="3600400"/>
          </a:xfrm>
        </p:spPr>
        <p:txBody>
          <a:bodyPr>
            <a:normAutofit/>
          </a:bodyPr>
          <a:lstStyle/>
          <a:p>
            <a:pPr marL="0" indent="0" algn="just">
              <a:buNone/>
            </a:pPr>
            <a:r>
              <a:rPr lang="en-IN" sz="2400" b="1" dirty="0" smtClean="0">
                <a:latin typeface="Times New Roman" panose="02020603050405020304" pitchFamily="18" charset="0"/>
                <a:cs typeface="Times New Roman" panose="02020603050405020304" pitchFamily="18" charset="0"/>
              </a:rPr>
              <a:t>Routing Table</a:t>
            </a:r>
          </a:p>
          <a:p>
            <a:pPr marL="0" indent="0" algn="just">
              <a:buNone/>
            </a:pPr>
            <a:r>
              <a:rPr lang="en-US" sz="2400" dirty="0">
                <a:latin typeface="Times New Roman" panose="02020603050405020304" pitchFamily="18" charset="0"/>
                <a:cs typeface="Times New Roman" panose="02020603050405020304" pitchFamily="18" charset="0"/>
              </a:rPr>
              <a:t>example of routing tables at routers between hosts A and B. Assume that host B's address is requested by a packet with destination address 182.15.0.0/22 arriving at router 1. The routing table of this router stores the best-possible path for each destination. Assume that for a given time, this destination is found in entry row 5. The routing table then indicates that port 2 of the router is the right output to go. The table makes the routing decision, based on the estimated cost of the link, which is also stated in the corresponding entry. </a:t>
            </a:r>
            <a:r>
              <a:rPr lang="en-US" sz="2400" dirty="0" smtClean="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the packet arrives at router 2, this switch performs the same procedure.</a:t>
            </a:r>
            <a:endParaRPr lang="en-IN" sz="2400" dirty="0" smtClean="0">
              <a:latin typeface="Times New Roman" panose="02020603050405020304" pitchFamily="18" charset="0"/>
              <a:cs typeface="Times New Roman" panose="02020603050405020304" pitchFamily="18" charset="0"/>
            </a:endParaRPr>
          </a:p>
        </p:txBody>
      </p:sp>
      <p:pic>
        <p:nvPicPr>
          <p:cNvPr id="11266" name="Picture 2" descr="https://flylib.com/books/2/959/1/html/2/images/mir03f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789040"/>
            <a:ext cx="8280920" cy="26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679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88640"/>
            <a:ext cx="8568952" cy="6408712"/>
          </a:xfrm>
        </p:spPr>
        <p:txBody>
          <a:bodyPr>
            <a:normAutofit/>
          </a:bodyPr>
          <a:lstStyle/>
          <a:p>
            <a:pPr marL="0" indent="0" algn="just">
              <a:buNone/>
            </a:pPr>
            <a:r>
              <a:rPr lang="en-IN" sz="2400" b="1" dirty="0">
                <a:latin typeface="Times New Roman" panose="02020603050405020304" pitchFamily="18" charset="0"/>
                <a:cs typeface="Times New Roman" panose="02020603050405020304" pitchFamily="18" charset="0"/>
              </a:rPr>
              <a:t>Multicast </a:t>
            </a:r>
            <a:r>
              <a:rPr lang="en-IN" sz="2400" b="1" dirty="0" smtClean="0">
                <a:latin typeface="Times New Roman" panose="02020603050405020304" pitchFamily="18" charset="0"/>
                <a:cs typeface="Times New Roman" panose="02020603050405020304" pitchFamily="18" charset="0"/>
              </a:rPr>
              <a:t>Process</a:t>
            </a:r>
            <a:endParaRPr lang="en-IN" sz="2400" b="1"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It is </a:t>
            </a:r>
            <a:r>
              <a:rPr lang="en-US" sz="2400" dirty="0">
                <a:latin typeface="Times New Roman" panose="02020603050405020304" pitchFamily="18" charset="0"/>
                <a:cs typeface="Times New Roman" panose="02020603050405020304" pitchFamily="18" charset="0"/>
              </a:rPr>
              <a:t>necessary for copying packets when multiple copies of a packet are expected to be made on a switching node.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Using </a:t>
            </a:r>
            <a:r>
              <a:rPr lang="en-US" sz="2400" dirty="0">
                <a:latin typeface="Times New Roman" panose="02020603050405020304" pitchFamily="18" charset="0"/>
                <a:cs typeface="Times New Roman" panose="02020603050405020304" pitchFamily="18" charset="0"/>
              </a:rPr>
              <a:t>a memory module for storage, copying is done </a:t>
            </a:r>
            <a:r>
              <a:rPr lang="en-US" sz="2400" dirty="0" smtClean="0">
                <a:latin typeface="Times New Roman" panose="02020603050405020304" pitchFamily="18" charset="0"/>
                <a:cs typeface="Times New Roman" panose="02020603050405020304" pitchFamily="18" charset="0"/>
              </a:rPr>
              <a:t>efficiently.</a:t>
            </a:r>
          </a:p>
          <a:p>
            <a:pPr algn="just"/>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copying function can easily be achieved by appending a counter field to memory locations to signify the needed number of copies of that location.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memory module is used to store packets and then duplicate multicast packets by holding memory until all instances of the multicast packet have exited IPP.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Writing </a:t>
            </a:r>
            <a:r>
              <a:rPr lang="en-US" sz="2400" dirty="0">
                <a:latin typeface="Times New Roman" panose="02020603050405020304" pitchFamily="18" charset="0"/>
                <a:cs typeface="Times New Roman" panose="02020603050405020304" pitchFamily="18" charset="0"/>
              </a:rPr>
              <a:t>to memory takes two passes for a multicast packet and only one pass for a unicast packet.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order to keep track of how many copies a multicast packet needs, the packet counter in the memory module must be augmented after the multicast packet has been written to memory</a:t>
            </a:r>
            <a:r>
              <a:rPr lang="en-US" sz="2400" dirty="0" smtClean="0">
                <a:latin typeface="Times New Roman" panose="02020603050405020304" pitchFamily="18" charset="0"/>
                <a:cs typeface="Times New Roman" panose="02020603050405020304" pitchFamily="18" charset="0"/>
              </a:rPr>
              <a:t>.</a:t>
            </a:r>
          </a:p>
          <a:p>
            <a:pPr algn="just"/>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Each entry in the memory module consists of a valid bit, a counter value, and memory data.</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0474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88640"/>
            <a:ext cx="8568952" cy="6408712"/>
          </a:xfrm>
        </p:spPr>
        <p:txBody>
          <a:bodyPr>
            <a:normAutofit/>
          </a:bodyPr>
          <a:lstStyle/>
          <a:p>
            <a:pPr marL="0" indent="0" algn="just">
              <a:buNone/>
            </a:pPr>
            <a:r>
              <a:rPr lang="en-IN" sz="2400" b="1" dirty="0">
                <a:latin typeface="Times New Roman" panose="02020603050405020304" pitchFamily="18" charset="0"/>
                <a:cs typeface="Times New Roman" panose="02020603050405020304" pitchFamily="18" charset="0"/>
              </a:rPr>
              <a:t>Packet </a:t>
            </a:r>
            <a:r>
              <a:rPr lang="en-IN" sz="2400" b="1" dirty="0" smtClean="0">
                <a:latin typeface="Times New Roman" panose="02020603050405020304" pitchFamily="18" charset="0"/>
                <a:cs typeface="Times New Roman" panose="02020603050405020304" pitchFamily="18" charset="0"/>
              </a:rPr>
              <a:t>Encapsulation</a:t>
            </a:r>
            <a:endParaRPr lang="en-IN" sz="2400" b="1"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performs the routing table </a:t>
            </a:r>
            <a:r>
              <a:rPr lang="en-US" sz="2400" dirty="0" smtClean="0">
                <a:latin typeface="Times New Roman" panose="02020603050405020304" pitchFamily="18" charset="0"/>
                <a:cs typeface="Times New Roman" panose="02020603050405020304" pitchFamily="18" charset="0"/>
              </a:rPr>
              <a:t>lookups </a:t>
            </a:r>
            <a:r>
              <a:rPr lang="en-US" sz="2400" dirty="0">
                <a:latin typeface="Times New Roman" panose="02020603050405020304" pitchFamily="18" charset="0"/>
                <a:cs typeface="Times New Roman" panose="02020603050405020304" pitchFamily="18" charset="0"/>
              </a:rPr>
              <a:t>and inserts the switch output port number into the network header.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serial-to-parallel multiplexing unit converts an incoming serial byte stream into a fully parallel data stream.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unit also processes the incoming IP header to determine whether the packet is unicast or multicast and extracts the type-of-service field.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Once </a:t>
            </a:r>
            <a:r>
              <a:rPr lang="en-US" sz="2400" dirty="0">
                <a:latin typeface="Times New Roman" panose="02020603050405020304" pitchFamily="18" charset="0"/>
                <a:cs typeface="Times New Roman" panose="02020603050405020304" pitchFamily="18" charset="0"/>
              </a:rPr>
              <a:t>the full packet is received, it is stored into memory.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packet encapsulation unit formats the incoming packet with a header before forwarding the packet to the crossbar.</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16650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88640"/>
            <a:ext cx="8568952" cy="6408712"/>
          </a:xfrm>
        </p:spPr>
        <p:txBody>
          <a:bodyPr>
            <a:normAutofit/>
          </a:bodyPr>
          <a:lstStyle/>
          <a:p>
            <a:pPr marL="0" indent="0" algn="just">
              <a:buNone/>
            </a:pPr>
            <a:r>
              <a:rPr lang="en-IN" sz="2400" b="1" dirty="0">
                <a:latin typeface="Times New Roman" panose="02020603050405020304" pitchFamily="18" charset="0"/>
                <a:cs typeface="Times New Roman" panose="02020603050405020304" pitchFamily="18" charset="0"/>
              </a:rPr>
              <a:t>Congestion </a:t>
            </a:r>
            <a:r>
              <a:rPr lang="en-IN" sz="2400" b="1" dirty="0" smtClean="0">
                <a:latin typeface="Times New Roman" panose="02020603050405020304" pitchFamily="18" charset="0"/>
                <a:cs typeface="Times New Roman" panose="02020603050405020304" pitchFamily="18" charset="0"/>
              </a:rPr>
              <a:t>Controller</a:t>
            </a:r>
            <a:endParaRPr lang="en-IN" sz="2400"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This module </a:t>
            </a:r>
            <a:r>
              <a:rPr lang="en-US" sz="2400" dirty="0">
                <a:latin typeface="Times New Roman" panose="02020603050405020304" pitchFamily="18" charset="0"/>
                <a:cs typeface="Times New Roman" panose="02020603050405020304" pitchFamily="18" charset="0"/>
              </a:rPr>
              <a:t>shields the switching node from any disorders in the traffic flow.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Congestion </a:t>
            </a:r>
            <a:r>
              <a:rPr lang="en-US" sz="2400" dirty="0">
                <a:latin typeface="Times New Roman" panose="02020603050405020304" pitchFamily="18" charset="0"/>
                <a:cs typeface="Times New Roman" panose="02020603050405020304" pitchFamily="18" charset="0"/>
              </a:rPr>
              <a:t>can be controlled in several ways.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Sending </a:t>
            </a:r>
            <a:r>
              <a:rPr lang="en-US" sz="2400" dirty="0">
                <a:latin typeface="Times New Roman" panose="02020603050405020304" pitchFamily="18" charset="0"/>
                <a:cs typeface="Times New Roman" panose="02020603050405020304" pitchFamily="18" charset="0"/>
              </a:rPr>
              <a:t>a reverse-warning packet to the upstream node to avoid exceeding traffic is one common technology installed in the structure of advanced switching systems.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Realistically</a:t>
            </a:r>
            <a:r>
              <a:rPr lang="en-US" sz="2400" dirty="0">
                <a:latin typeface="Times New Roman" panose="02020603050405020304" pitchFamily="18" charset="0"/>
                <a:cs typeface="Times New Roman" panose="02020603050405020304" pitchFamily="18" charset="0"/>
              </a:rPr>
              <a:t>, spacing between incoming packets is irregular.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0532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7272808" cy="720081"/>
          </a:xfrm>
        </p:spPr>
        <p:txBody>
          <a:bodyPr>
            <a:normAutofit/>
          </a:bodyPr>
          <a:lstStyle/>
          <a:p>
            <a:r>
              <a:rPr lang="en-IN" sz="3200" b="1" dirty="0" smtClean="0">
                <a:latin typeface="Times New Roman" panose="02020603050405020304" pitchFamily="18" charset="0"/>
                <a:cs typeface="Times New Roman" panose="02020603050405020304" pitchFamily="18" charset="0"/>
              </a:rPr>
              <a:t>2.10.9.2 </a:t>
            </a:r>
            <a:r>
              <a:rPr lang="en-US" sz="3200" b="1" dirty="0" smtClean="0">
                <a:latin typeface="Times New Roman" panose="02020603050405020304" pitchFamily="18" charset="0"/>
                <a:cs typeface="Times New Roman" panose="02020603050405020304" pitchFamily="18" charset="0"/>
              </a:rPr>
              <a:t>Switch </a:t>
            </a:r>
            <a:r>
              <a:rPr lang="en-US" sz="3200" b="1" dirty="0">
                <a:latin typeface="Times New Roman" panose="02020603050405020304" pitchFamily="18" charset="0"/>
                <a:cs typeface="Times New Roman" panose="02020603050405020304" pitchFamily="18" charset="0"/>
              </a:rPr>
              <a:t>Fabric</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23528" y="980728"/>
            <a:ext cx="8568952" cy="5688632"/>
          </a:xfrm>
        </p:spPr>
        <p:txBody>
          <a:bodyPr>
            <a:normAutofit/>
          </a:bodyPr>
          <a:lstStyle/>
          <a:p>
            <a:pPr algn="just"/>
            <a:r>
              <a:rPr lang="en-US" sz="2400" dirty="0">
                <a:latin typeface="Times New Roman" panose="02020603050405020304" pitchFamily="18" charset="0"/>
                <a:cs typeface="Times New Roman" panose="02020603050405020304" pitchFamily="18" charset="0"/>
              </a:rPr>
              <a:t>In </a:t>
            </a:r>
            <a:r>
              <a:rPr lang="en-US" sz="2400" dirty="0" smtClean="0">
                <a:latin typeface="Times New Roman" panose="02020603050405020304" pitchFamily="18" charset="0"/>
                <a:cs typeface="Times New Roman" panose="02020603050405020304" pitchFamily="18" charset="0"/>
              </a:rPr>
              <a:t>this module packets </a:t>
            </a:r>
            <a:r>
              <a:rPr lang="en-US" sz="2400" dirty="0">
                <a:latin typeface="Times New Roman" panose="02020603050405020304" pitchFamily="18" charset="0"/>
                <a:cs typeface="Times New Roman" panose="02020603050405020304" pitchFamily="18" charset="0"/>
              </a:rPr>
              <a:t>are routed from input ports to the desired output ports.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packet can also be multicast to more than one output.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Finally</a:t>
            </a:r>
            <a:r>
              <a:rPr lang="en-US" sz="2400" dirty="0">
                <a:latin typeface="Times New Roman" panose="02020603050405020304" pitchFamily="18" charset="0"/>
                <a:cs typeface="Times New Roman" panose="02020603050405020304" pitchFamily="18" charset="0"/>
              </a:rPr>
              <a:t>, in the output port processors, packets are buffered and </a:t>
            </a:r>
            <a:r>
              <a:rPr lang="en-US" sz="2400" dirty="0" err="1">
                <a:latin typeface="Times New Roman" panose="02020603050405020304" pitchFamily="18" charset="0"/>
                <a:cs typeface="Times New Roman" panose="02020603050405020304" pitchFamily="18" charset="0"/>
              </a:rPr>
              <a:t>resequenced</a:t>
            </a:r>
            <a:r>
              <a:rPr lang="en-US" sz="2400" dirty="0">
                <a:latin typeface="Times New Roman" panose="02020603050405020304" pitchFamily="18" charset="0"/>
                <a:cs typeface="Times New Roman" panose="02020603050405020304" pitchFamily="18" charset="0"/>
              </a:rPr>
              <a:t> in order to avoid packet </a:t>
            </a:r>
            <a:r>
              <a:rPr lang="en-US" sz="2400" dirty="0" err="1">
                <a:latin typeface="Times New Roman" panose="02020603050405020304" pitchFamily="18" charset="0"/>
                <a:cs typeface="Times New Roman" panose="02020603050405020304" pitchFamily="18" charset="0"/>
              </a:rPr>
              <a:t>misordering</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addition, a number of other important processes and functions taken place in each of the mentioned blocks</a:t>
            </a:r>
            <a:r>
              <a:rPr lang="en-US" sz="2400" dirty="0" smtClean="0">
                <a:latin typeface="Times New Roman" panose="02020603050405020304" pitchFamily="18" charset="0"/>
                <a:cs typeface="Times New Roman" panose="02020603050405020304" pitchFamily="18" charset="0"/>
              </a:rPr>
              <a:t>.</a:t>
            </a:r>
          </a:p>
          <a:p>
            <a:pPr algn="just"/>
            <a:r>
              <a:rPr lang="en-US" sz="2400" dirty="0" smtClean="0">
                <a:latin typeface="Times New Roman" panose="02020603050405020304" pitchFamily="18" charset="0"/>
                <a:cs typeface="Times New Roman" panose="02020603050405020304" pitchFamily="18" charset="0"/>
              </a:rPr>
              <a:t>The following example shows, this </a:t>
            </a:r>
            <a:r>
              <a:rPr lang="en-US" sz="2400" dirty="0">
                <a:latin typeface="Times New Roman" panose="02020603050405020304" pitchFamily="18" charset="0"/>
                <a:cs typeface="Times New Roman" panose="02020603050405020304" pitchFamily="18" charset="0"/>
              </a:rPr>
              <a:t>model can work for ATM technology: Cells (packets) arrive at n input ports and are routed out from n output ports.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a cell carrying VCI b arrives from a given link </a:t>
            </a:r>
            <a:r>
              <a:rPr lang="en-US" sz="2400" dirty="0" err="1" smtClean="0">
                <a:latin typeface="Times New Roman" panose="02020603050405020304" pitchFamily="18" charset="0"/>
                <a:cs typeface="Times New Roman" panose="02020603050405020304" pitchFamily="18" charset="0"/>
              </a:rPr>
              <a:t>i</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cell's VCI is used to index a virtual-circuit translation table (VXT) in the corresponding input port processor to identify the output link address j and a new VCI c .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the switching network, cells are routed to the desired outputs.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06848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5373216"/>
            <a:ext cx="7272808" cy="864096"/>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Interaction between an IPP and its switch fabric in a virtual-circuit switching </a:t>
            </a:r>
            <a:r>
              <a:rPr lang="en-US" sz="2400" dirty="0" smtClean="0">
                <a:latin typeface="Times New Roman" panose="02020603050405020304" pitchFamily="18" charset="0"/>
                <a:cs typeface="Times New Roman" panose="02020603050405020304" pitchFamily="18" charset="0"/>
              </a:rPr>
              <a:t>router</a:t>
            </a:r>
            <a:endParaRPr lang="en-IN" sz="2400" dirty="0" smtClean="0">
              <a:latin typeface="Times New Roman" panose="02020603050405020304" pitchFamily="18" charset="0"/>
              <a:cs typeface="Times New Roman" panose="02020603050405020304" pitchFamily="18" charset="0"/>
            </a:endParaRPr>
          </a:p>
        </p:txBody>
      </p:sp>
      <p:pic>
        <p:nvPicPr>
          <p:cNvPr id="13314" name="Picture 2" descr="https://flylib.com/books/2/959/1/html/2/images/mir03f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572" y="1412776"/>
            <a:ext cx="7488832" cy="367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7502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7272808" cy="720081"/>
          </a:xfrm>
        </p:spPr>
        <p:txBody>
          <a:bodyPr>
            <a:normAutofit/>
          </a:bodyPr>
          <a:lstStyle/>
          <a:p>
            <a:r>
              <a:rPr lang="en-IN" sz="3200" b="1" dirty="0" smtClean="0">
                <a:latin typeface="Times New Roman" panose="02020603050405020304" pitchFamily="18" charset="0"/>
                <a:cs typeface="Times New Roman" panose="02020603050405020304" pitchFamily="18" charset="0"/>
              </a:rPr>
              <a:t>2.10.9.3 </a:t>
            </a:r>
            <a:r>
              <a:rPr lang="en-US" sz="3200" b="1" dirty="0">
                <a:latin typeface="Times New Roman" panose="02020603050405020304" pitchFamily="18" charset="0"/>
                <a:cs typeface="Times New Roman" panose="02020603050405020304" pitchFamily="18" charset="0"/>
              </a:rPr>
              <a:t>Switch Controller</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23528" y="980728"/>
            <a:ext cx="8568952" cy="5472608"/>
          </a:xfrm>
        </p:spPr>
        <p:txBody>
          <a:bodyPr>
            <a:normAutofit fontScale="92500"/>
          </a:bodyPr>
          <a:lstStyle/>
          <a:p>
            <a:pPr algn="just"/>
            <a:r>
              <a:rPr lang="en-US" sz="2400" dirty="0">
                <a:latin typeface="Times New Roman" panose="02020603050405020304" pitchFamily="18" charset="0"/>
                <a:cs typeface="Times New Roman" panose="02020603050405020304" pitchFamily="18" charset="0"/>
              </a:rPr>
              <a:t>The controller part of a switching system makes decisions leading to the transmission of packets to the requested output(s).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details of the controller are illustrated in </a:t>
            </a:r>
            <a:r>
              <a:rPr lang="en-US" sz="2400" dirty="0" smtClean="0">
                <a:latin typeface="Times New Roman" panose="02020603050405020304" pitchFamily="18" charset="0"/>
                <a:cs typeface="Times New Roman" panose="02020603050405020304" pitchFamily="18" charset="0"/>
              </a:rPr>
              <a:t>Figure. </a:t>
            </a: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controller receives packets from an IPP, but only the headers of packets are processed in the controller. </a:t>
            </a: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b="1" dirty="0" smtClean="0">
                <a:latin typeface="Times New Roman" panose="02020603050405020304" pitchFamily="18" charset="0"/>
                <a:cs typeface="Times New Roman" panose="02020603050405020304" pitchFamily="18" charset="0"/>
              </a:rPr>
              <a:t>Header Decoder Unit</a:t>
            </a:r>
            <a:r>
              <a:rPr lang="en-US" sz="2400" dirty="0" smtClean="0">
                <a:latin typeface="Times New Roman" panose="02020603050405020304" pitchFamily="18" charset="0"/>
                <a:cs typeface="Times New Roman" panose="02020603050405020304" pitchFamily="18" charset="0"/>
              </a:rPr>
              <a:t> </a:t>
            </a:r>
          </a:p>
          <a:p>
            <a:pPr algn="just"/>
            <a:r>
              <a:rPr lang="en-US" sz="2400" dirty="0" smtClean="0">
                <a:latin typeface="Times New Roman" panose="02020603050405020304" pitchFamily="18" charset="0"/>
                <a:cs typeface="Times New Roman" panose="02020603050405020304" pitchFamily="18" charset="0"/>
              </a:rPr>
              <a:t>first </a:t>
            </a:r>
            <a:r>
              <a:rPr lang="en-US" sz="2400" dirty="0">
                <a:latin typeface="Times New Roman" panose="02020603050405020304" pitchFamily="18" charset="0"/>
                <a:cs typeface="Times New Roman" panose="02020603050405020304" pitchFamily="18" charset="0"/>
              </a:rPr>
              <a:t>converts the control information of an arriving packet into an initial requested output vector. </a:t>
            </a:r>
          </a:p>
          <a:p>
            <a:pPr algn="just"/>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bit vector carries the information pertaining to the replication </a:t>
            </a:r>
            <a:r>
              <a:rPr lang="en-US" sz="2400" dirty="0" smtClean="0">
                <a:latin typeface="Times New Roman" panose="02020603050405020304" pitchFamily="18" charset="0"/>
                <a:cs typeface="Times New Roman" panose="02020603050405020304" pitchFamily="18" charset="0"/>
              </a:rPr>
              <a:t>  of </a:t>
            </a:r>
            <a:r>
              <a:rPr lang="en-US" sz="2400" dirty="0">
                <a:latin typeface="Times New Roman" panose="02020603050405020304" pitchFamily="18" charset="0"/>
                <a:cs typeface="Times New Roman" panose="02020603050405020304" pitchFamily="18" charset="0"/>
              </a:rPr>
              <a:t>a packet so that any bit of 1 represents a request for one of the </a:t>
            </a:r>
            <a:r>
              <a:rPr lang="en-US" sz="2400" dirty="0" smtClean="0">
                <a:latin typeface="Times New Roman" panose="02020603050405020304" pitchFamily="18" charset="0"/>
                <a:cs typeface="Times New Roman" panose="02020603050405020304" pitchFamily="18" charset="0"/>
              </a:rPr>
              <a:t>corresponding </a:t>
            </a:r>
            <a:r>
              <a:rPr lang="en-US" sz="2400" dirty="0">
                <a:latin typeface="Times New Roman" panose="02020603050405020304" pitchFamily="18" charset="0"/>
                <a:cs typeface="Times New Roman" panose="02020603050405020304" pitchFamily="18" charset="0"/>
              </a:rPr>
              <a:t>switch outputs</a:t>
            </a:r>
            <a:r>
              <a:rPr lang="en-US" sz="2400" dirty="0" smtClean="0">
                <a:latin typeface="Times New Roman" panose="02020603050405020304" pitchFamily="18" charset="0"/>
                <a:cs typeface="Times New Roman" panose="02020603050405020304" pitchFamily="18" charset="0"/>
              </a:rPr>
              <a:t>.</a:t>
            </a:r>
          </a:p>
          <a:p>
            <a:pPr marL="0" indent="0" algn="just">
              <a:buNone/>
            </a:pPr>
            <a:r>
              <a:rPr lang="en-US" sz="2400" b="1" dirty="0" smtClean="0">
                <a:latin typeface="Times New Roman" panose="02020603050405020304" pitchFamily="18" charset="0"/>
                <a:cs typeface="Times New Roman" panose="02020603050405020304" pitchFamily="18" charset="0"/>
              </a:rPr>
              <a:t>Buffer Control Unit</a:t>
            </a:r>
          </a:p>
          <a:p>
            <a:pPr algn="just"/>
            <a:r>
              <a:rPr lang="en-US" sz="2400" dirty="0" smtClean="0">
                <a:latin typeface="Times New Roman" panose="02020603050405020304" pitchFamily="18" charset="0"/>
                <a:cs typeface="Times New Roman" panose="02020603050405020304" pitchFamily="18" charset="0"/>
              </a:rPr>
              <a:t>generates </a:t>
            </a:r>
            <a:r>
              <a:rPr lang="en-US" sz="2400" dirty="0">
                <a:latin typeface="Times New Roman" panose="02020603050405020304" pitchFamily="18" charset="0"/>
                <a:cs typeface="Times New Roman" panose="02020603050405020304" pitchFamily="18" charset="0"/>
              </a:rPr>
              <a:t>a priority value for each packet to enable it for arbitration. </a:t>
            </a:r>
            <a:endParaRPr lang="en-US" sz="2400" dirty="0" smtClean="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a:t>
            </a:r>
            <a:r>
              <a:rPr lang="en-US" sz="2400" dirty="0" smtClean="0">
                <a:latin typeface="Times New Roman" panose="02020603050405020304" pitchFamily="18" charset="0"/>
                <a:cs typeface="Times New Roman" panose="02020603050405020304" pitchFamily="18" charset="0"/>
              </a:rPr>
              <a:t>his </a:t>
            </a:r>
            <a:r>
              <a:rPr lang="en-US" sz="2400" dirty="0">
                <a:latin typeface="Times New Roman" panose="02020603050405020304" pitchFamily="18" charset="0"/>
                <a:cs typeface="Times New Roman" panose="02020603050405020304" pitchFamily="18" charset="0"/>
              </a:rPr>
              <a:t>information, along with the request vector, enters an array of arbitration elements in the contention resolution </a:t>
            </a:r>
            <a:r>
              <a:rPr lang="en-US" sz="2400" dirty="0" smtClean="0">
                <a:latin typeface="Times New Roman" panose="02020603050405020304" pitchFamily="18" charset="0"/>
                <a:cs typeface="Times New Roman" panose="02020603050405020304" pitchFamily="18" charset="0"/>
              </a:rPr>
              <a:t>unit.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60557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88640"/>
            <a:ext cx="8568952" cy="6408712"/>
          </a:xfrm>
        </p:spPr>
        <p:txBody>
          <a:bodyPr>
            <a:normAutofit fontScale="92500" lnSpcReduction="10000"/>
          </a:bodyPr>
          <a:lstStyle/>
          <a:p>
            <a:pPr marL="0" indent="0" algn="just">
              <a:buNone/>
            </a:pPr>
            <a:r>
              <a:rPr lang="en-IN" sz="2400" b="1" dirty="0" smtClean="0">
                <a:latin typeface="Times New Roman" panose="02020603050405020304" pitchFamily="18" charset="0"/>
                <a:cs typeface="Times New Roman" panose="02020603050405020304" pitchFamily="18" charset="0"/>
              </a:rPr>
              <a:t>Contention Resolution Unit</a:t>
            </a:r>
            <a:r>
              <a:rPr lang="en-IN" sz="2400" b="1" dirty="0">
                <a:latin typeface="Times New Roman" panose="02020603050405020304" pitchFamily="18" charset="0"/>
                <a:cs typeface="Times New Roman" panose="02020603050405020304" pitchFamily="18" charset="0"/>
              </a:rPr>
              <a:t>. </a:t>
            </a:r>
            <a:endParaRPr lang="en-IN" sz="2400" b="1"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Each packet in one column of an arbitration array contends with other packets on a shared bus to access the switch output associated with that column.</a:t>
            </a:r>
          </a:p>
          <a:p>
            <a:pPr algn="just"/>
            <a:r>
              <a:rPr lang="en-US" sz="2400" dirty="0">
                <a:latin typeface="Times New Roman" panose="02020603050405020304" pitchFamily="18" charset="0"/>
                <a:cs typeface="Times New Roman" panose="02020603050405020304" pitchFamily="18" charset="0"/>
              </a:rPr>
              <a:t>After a packet wins the contention, its identity (buffer index number) is transmitted out to an OPP</a:t>
            </a:r>
            <a:r>
              <a:rPr lang="en-US" sz="2400" dirty="0" smtClean="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buffer-control bit </a:t>
            </a:r>
            <a:r>
              <a:rPr lang="en-US" sz="2400" dirty="0" smtClean="0">
                <a:latin typeface="Times New Roman" panose="02020603050405020304" pitchFamily="18" charset="0"/>
                <a:cs typeface="Times New Roman" panose="02020603050405020304" pitchFamily="18" charset="0"/>
              </a:rPr>
              <a:t>transferred </a:t>
            </a:r>
            <a:r>
              <a:rPr lang="en-US" sz="2400" dirty="0">
                <a:latin typeface="Times New Roman" panose="02020603050405020304" pitchFamily="18" charset="0"/>
                <a:cs typeface="Times New Roman" panose="02020603050405020304" pitchFamily="18" charset="0"/>
              </a:rPr>
              <a:t>to the switching fabric (network), signaling them to release the packet.</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buffer-control mechanism </a:t>
            </a:r>
            <a:r>
              <a:rPr lang="en-US" sz="2400" dirty="0">
                <a:latin typeface="Times New Roman" panose="02020603050405020304" pitchFamily="18" charset="0"/>
                <a:cs typeface="Times New Roman" panose="02020603050405020304" pitchFamily="18" charset="0"/>
              </a:rPr>
              <a:t>ensures that a losing packet in the competition remains in the buffer</a:t>
            </a:r>
            <a:r>
              <a:rPr lang="en-US" sz="2400" dirty="0" smtClean="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buffer-control unit then raises the priority of the losing packet by 1 so that it can contribute in the next round of contention with a higher chance of winning</a:t>
            </a:r>
            <a:r>
              <a:rPr lang="en-US" sz="2400" dirty="0" smtClean="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This process is repeated until eventually, the packet wins</a:t>
            </a:r>
            <a:r>
              <a:rPr lang="en-US" sz="2400" dirty="0" smtClean="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winning packets are transmitted to the switch fabric if traffic flow control signals from downstream neighboring nodes are active</a:t>
            </a:r>
            <a:r>
              <a:rPr lang="en-US" sz="2400" dirty="0" smtClean="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The upstream grant processor in turn generates a corresponding set of traffic flow control signals, which are sent to the upstream neighboring nodes.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12125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7272808" cy="720081"/>
          </a:xfrm>
        </p:spPr>
        <p:txBody>
          <a:bodyPr>
            <a:normAutofit fontScale="90000"/>
          </a:bodyPr>
          <a:lstStyle/>
          <a:p>
            <a:r>
              <a:rPr lang="en-US" sz="3200" b="1" dirty="0">
                <a:latin typeface="Times New Roman" panose="02020603050405020304" pitchFamily="18" charset="0"/>
                <a:cs typeface="Times New Roman" panose="02020603050405020304" pitchFamily="18" charset="0"/>
              </a:rPr>
              <a:t>Overview of a switching system controller</a:t>
            </a:r>
            <a:endParaRPr lang="en-IN" sz="3200" b="1" dirty="0">
              <a:latin typeface="Times New Roman" panose="02020603050405020304" pitchFamily="18" charset="0"/>
              <a:cs typeface="Times New Roman" panose="02020603050405020304" pitchFamily="18" charset="0"/>
            </a:endParaRPr>
          </a:p>
        </p:txBody>
      </p:sp>
      <p:pic>
        <p:nvPicPr>
          <p:cNvPr id="14340" name="Picture 4" descr="https://flylib.com/books/2/959/1/html/2/images/mir03f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196752"/>
            <a:ext cx="7128792"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335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AU"/>
              <a:t>IPv4 Header - Review</a:t>
            </a:r>
          </a:p>
        </p:txBody>
      </p:sp>
      <p:sp>
        <p:nvSpPr>
          <p:cNvPr id="8090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pPr>
            <a:r>
              <a:rPr lang="en-AU" sz="1900" b="1"/>
              <a:t>Time to Live ( 8 bits)</a:t>
            </a:r>
          </a:p>
          <a:p>
            <a:pPr lvl="1">
              <a:lnSpc>
                <a:spcPct val="80000"/>
              </a:lnSpc>
            </a:pPr>
            <a:r>
              <a:rPr lang="en-AU" sz="1700"/>
              <a:t>Indicate the maximum number of links on which an IPv4 packet can travel before being discarded. </a:t>
            </a:r>
          </a:p>
          <a:p>
            <a:pPr lvl="1">
              <a:lnSpc>
                <a:spcPct val="80000"/>
              </a:lnSpc>
            </a:pPr>
            <a:r>
              <a:rPr lang="en-AU" sz="1700"/>
              <a:t>Originally used as a time count with which an IPv4 router determined the length of time required (in seconds) to forward the IPv4 packet, decrementing the TTL accordingly. When the TTL equals 0,an ICMP Time Expired-TTL Expired in Transit message is sent to the source IPv4 address and the packet is discarded.</a:t>
            </a:r>
            <a:endParaRPr lang="en-AU" sz="1700" b="1"/>
          </a:p>
          <a:p>
            <a:pPr>
              <a:lnSpc>
                <a:spcPct val="80000"/>
              </a:lnSpc>
            </a:pPr>
            <a:r>
              <a:rPr lang="en-AU" sz="1900" b="1"/>
              <a:t>Protocol (8 bits) </a:t>
            </a:r>
          </a:p>
          <a:p>
            <a:pPr lvl="1">
              <a:lnSpc>
                <a:spcPct val="80000"/>
              </a:lnSpc>
            </a:pPr>
            <a:r>
              <a:rPr lang="en-AU" sz="1700"/>
              <a:t>Identifies the upper layer protocol. </a:t>
            </a:r>
          </a:p>
          <a:p>
            <a:pPr lvl="1">
              <a:lnSpc>
                <a:spcPct val="80000"/>
              </a:lnSpc>
            </a:pPr>
            <a:r>
              <a:rPr lang="en-AU" sz="1700"/>
              <a:t>For example, TCP uses a Protocol of 6, UDP uses a Protocol of 17, and ICMP uses a Protocol of 1. </a:t>
            </a:r>
          </a:p>
          <a:p>
            <a:pPr lvl="1">
              <a:lnSpc>
                <a:spcPct val="80000"/>
              </a:lnSpc>
            </a:pPr>
            <a:r>
              <a:rPr lang="en-AU" sz="1700"/>
              <a:t>The Protocol field is used to demultiplex an IPv4 packet to the upper layer protocol.</a:t>
            </a:r>
          </a:p>
        </p:txBody>
      </p:sp>
    </p:spTree>
    <p:extLst>
      <p:ext uri="{BB962C8B-B14F-4D97-AF65-F5344CB8AC3E}">
        <p14:creationId xmlns:p14="http://schemas.microsoft.com/office/powerpoint/2010/main" val="190360003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7272808" cy="720081"/>
          </a:xfrm>
        </p:spPr>
        <p:txBody>
          <a:bodyPr>
            <a:normAutofit/>
          </a:bodyPr>
          <a:lstStyle/>
          <a:p>
            <a:r>
              <a:rPr lang="en-IN" sz="3200" b="1" dirty="0" smtClean="0">
                <a:latin typeface="Times New Roman" panose="02020603050405020304" pitchFamily="18" charset="0"/>
                <a:cs typeface="Times New Roman" panose="02020603050405020304" pitchFamily="18" charset="0"/>
              </a:rPr>
              <a:t>2.10.9.4 </a:t>
            </a:r>
            <a:r>
              <a:rPr lang="en-US" sz="3200" b="1" dirty="0">
                <a:latin typeface="Times New Roman" panose="02020603050405020304" pitchFamily="18" charset="0"/>
                <a:cs typeface="Times New Roman" panose="02020603050405020304" pitchFamily="18" charset="0"/>
              </a:rPr>
              <a:t>Output Port Processors (OPP)</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23528" y="980728"/>
            <a:ext cx="8568952" cy="2520280"/>
          </a:xfrm>
        </p:spPr>
        <p:txBody>
          <a:bodyPr>
            <a:normAutofit/>
          </a:bodyPr>
          <a:lstStyle/>
          <a:p>
            <a:pPr algn="just"/>
            <a:r>
              <a:rPr lang="en-IN" sz="2400" dirty="0" smtClean="0">
                <a:latin typeface="Times New Roman" panose="02020603050405020304" pitchFamily="18" charset="0"/>
                <a:cs typeface="Times New Roman" panose="02020603050405020304" pitchFamily="18" charset="0"/>
              </a:rPr>
              <a:t>It includes </a:t>
            </a:r>
            <a:r>
              <a:rPr lang="en-IN" sz="2400" dirty="0">
                <a:latin typeface="Times New Roman" panose="02020603050405020304" pitchFamily="18" charset="0"/>
                <a:cs typeface="Times New Roman" panose="02020603050405020304" pitchFamily="18" charset="0"/>
              </a:rPr>
              <a:t>parallel-to-serial multiplexing, main buffer, local packet </a:t>
            </a:r>
            <a:r>
              <a:rPr lang="en-IN" sz="2400" dirty="0" err="1">
                <a:latin typeface="Times New Roman" panose="02020603050405020304" pitchFamily="18" charset="0"/>
                <a:cs typeface="Times New Roman" panose="02020603050405020304" pitchFamily="18" charset="0"/>
              </a:rPr>
              <a:t>resequencer</a:t>
            </a:r>
            <a:r>
              <a:rPr lang="en-IN" sz="2400" dirty="0">
                <a:latin typeface="Times New Roman" panose="02020603050405020304" pitchFamily="18" charset="0"/>
                <a:cs typeface="Times New Roman" panose="02020603050405020304" pitchFamily="18" charset="0"/>
              </a:rPr>
              <a:t>, global packet </a:t>
            </a:r>
            <a:r>
              <a:rPr lang="en-IN" sz="2400" dirty="0" err="1">
                <a:latin typeface="Times New Roman" panose="02020603050405020304" pitchFamily="18" charset="0"/>
                <a:cs typeface="Times New Roman" panose="02020603050405020304" pitchFamily="18" charset="0"/>
              </a:rPr>
              <a:t>resequencer</a:t>
            </a:r>
            <a:r>
              <a:rPr lang="en-IN" sz="2400" dirty="0">
                <a:latin typeface="Times New Roman" panose="02020603050405020304" pitchFamily="18" charset="0"/>
                <a:cs typeface="Times New Roman" panose="02020603050405020304" pitchFamily="18" charset="0"/>
              </a:rPr>
              <a:t>, error checker, and packet </a:t>
            </a:r>
            <a:r>
              <a:rPr lang="en-IN" sz="2400" dirty="0" err="1">
                <a:latin typeface="Times New Roman" panose="02020603050405020304" pitchFamily="18" charset="0"/>
                <a:cs typeface="Times New Roman" panose="02020603050405020304" pitchFamily="18" charset="0"/>
              </a:rPr>
              <a:t>reassembler</a:t>
            </a:r>
            <a:r>
              <a:rPr lang="en-IN" sz="2400" dirty="0">
                <a:latin typeface="Times New Roman" panose="02020603050405020304" pitchFamily="18" charset="0"/>
                <a:cs typeface="Times New Roman" panose="02020603050405020304" pitchFamily="18" charset="0"/>
              </a:rPr>
              <a:t>, as shown in </a:t>
            </a:r>
            <a:r>
              <a:rPr lang="en-IN" sz="2400" dirty="0" smtClean="0">
                <a:latin typeface="Times New Roman" panose="02020603050405020304" pitchFamily="18" charset="0"/>
                <a:cs typeface="Times New Roman" panose="02020603050405020304" pitchFamily="18" charset="0"/>
              </a:rPr>
              <a:t>below fig. </a:t>
            </a:r>
          </a:p>
          <a:p>
            <a:pPr algn="just"/>
            <a:r>
              <a:rPr lang="en-IN" sz="2400" dirty="0" smtClean="0">
                <a:latin typeface="Times New Roman" panose="02020603050405020304" pitchFamily="18" charset="0"/>
                <a:cs typeface="Times New Roman" panose="02020603050405020304" pitchFamily="18" charset="0"/>
              </a:rPr>
              <a:t>Similar </a:t>
            </a:r>
            <a:r>
              <a:rPr lang="en-IN" sz="2400" dirty="0">
                <a:latin typeface="Times New Roman" panose="02020603050405020304" pitchFamily="18" charset="0"/>
                <a:cs typeface="Times New Roman" panose="02020603050405020304" pitchFamily="18" charset="0"/>
              </a:rPr>
              <a:t>to IPP, OPP also contributes to congestion control. Parallel-to-serial multiplexing converts the parallel-packet format into serial packet format.</a:t>
            </a:r>
          </a:p>
        </p:txBody>
      </p:sp>
      <p:pic>
        <p:nvPicPr>
          <p:cNvPr id="17410" name="Picture 2" descr="https://flylib.com/books/2/959/1/html/2/images/mir03f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140968"/>
            <a:ext cx="8712968"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9663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88640"/>
            <a:ext cx="8568952" cy="6408712"/>
          </a:xfrm>
        </p:spPr>
        <p:txBody>
          <a:bodyPr>
            <a:normAutofit fontScale="92500" lnSpcReduction="10000"/>
          </a:bodyPr>
          <a:lstStyle/>
          <a:p>
            <a:pPr marL="0" indent="0" algn="just">
              <a:buNone/>
            </a:pPr>
            <a:r>
              <a:rPr lang="en-IN" sz="2400" b="1" dirty="0">
                <a:latin typeface="Times New Roman" panose="02020603050405020304" pitchFamily="18" charset="0"/>
                <a:cs typeface="Times New Roman" panose="02020603050405020304" pitchFamily="18" charset="0"/>
              </a:rPr>
              <a:t>Main </a:t>
            </a:r>
            <a:r>
              <a:rPr lang="en-IN" sz="2400" b="1" dirty="0" smtClean="0">
                <a:latin typeface="Times New Roman" panose="02020603050405020304" pitchFamily="18" charset="0"/>
                <a:cs typeface="Times New Roman" panose="02020603050405020304" pitchFamily="18" charset="0"/>
              </a:rPr>
              <a:t>Buffer</a:t>
            </a:r>
            <a:endParaRPr lang="en-IN" sz="2400"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The buffer unit serves as the OPP central shift register.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purpose of this buffer is to control the rate of the outgoing packets, which impacts the quality of service.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After </a:t>
            </a:r>
            <a:r>
              <a:rPr lang="en-US" sz="2400" dirty="0">
                <a:latin typeface="Times New Roman" panose="02020603050405020304" pitchFamily="18" charset="0"/>
                <a:cs typeface="Times New Roman" panose="02020603050405020304" pitchFamily="18" charset="0"/>
              </a:rPr>
              <a:t>collecting signals serially from the switch fabric, the buffer forwards packets to </a:t>
            </a:r>
            <a:r>
              <a:rPr lang="en-US" sz="2400" dirty="0" err="1">
                <a:latin typeface="Times New Roman" panose="02020603050405020304" pitchFamily="18" charset="0"/>
                <a:cs typeface="Times New Roman" panose="02020603050405020304" pitchFamily="18" charset="0"/>
              </a:rPr>
              <a:t>resequencers</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queue runs on a clock driven by the link interface between the switch and an external link.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buffer must have features that support real-time and non-real -time </a:t>
            </a:r>
            <a:r>
              <a:rPr lang="en-US" sz="2400" dirty="0" smtClean="0">
                <a:latin typeface="Times New Roman" panose="02020603050405020304" pitchFamily="18" charset="0"/>
                <a:cs typeface="Times New Roman" panose="02020603050405020304" pitchFamily="18" charset="0"/>
              </a:rPr>
              <a:t>data</a:t>
            </a:r>
          </a:p>
          <a:p>
            <a:pPr marL="0" indent="0" algn="just">
              <a:buNone/>
            </a:pPr>
            <a:r>
              <a:rPr lang="en-US" sz="2400" dirty="0" err="1">
                <a:latin typeface="Times New Roman" panose="02020603050405020304" pitchFamily="18" charset="0"/>
                <a:cs typeface="Times New Roman" panose="02020603050405020304" pitchFamily="18" charset="0"/>
              </a:rPr>
              <a:t>Reassembler</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Resequencer</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output port processor receives a stream of packet fragments and has to identify and sort out all the related ones.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OPP reassembles them into a single packet, based on the information obtained from the fragment field of headers.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For </a:t>
            </a:r>
            <a:r>
              <a:rPr lang="en-US" sz="2400" dirty="0">
                <a:latin typeface="Times New Roman" panose="02020603050405020304" pitchFamily="18" charset="0"/>
                <a:cs typeface="Times New Roman" panose="02020603050405020304" pitchFamily="18" charset="0"/>
              </a:rPr>
              <a:t>this process, the OPP must be able to handle the arrival of individual fragments at any time and in any order.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Fragments </a:t>
            </a:r>
            <a:r>
              <a:rPr lang="en-US" sz="2400" dirty="0">
                <a:latin typeface="Times New Roman" panose="02020603050405020304" pitchFamily="18" charset="0"/>
                <a:cs typeface="Times New Roman" panose="02020603050405020304" pitchFamily="18" charset="0"/>
              </a:rPr>
              <a:t>may arrive out of order for many reasons. </a:t>
            </a: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31894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764704"/>
            <a:ext cx="8568952" cy="5904656"/>
          </a:xfrm>
        </p:spPr>
        <p:txBody>
          <a:bodyPr>
            <a:normAutofit/>
          </a:bodyPr>
          <a:lstStyle/>
          <a:p>
            <a:pPr algn="just"/>
            <a:r>
              <a:rPr lang="en-US" sz="2400" dirty="0" err="1" smtClean="0">
                <a:latin typeface="Times New Roman" panose="02020603050405020304" pitchFamily="18" charset="0"/>
                <a:cs typeface="Times New Roman" panose="02020603050405020304" pitchFamily="18" charset="0"/>
              </a:rPr>
              <a:t>Misordered</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packets can occur because individual fragments, composed of a fairly large number of interconnections with different delay times, are independently routed through the switch fabric</a:t>
            </a:r>
            <a:r>
              <a:rPr lang="en-US" sz="2400" dirty="0" smtClean="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A packet </a:t>
            </a:r>
            <a:r>
              <a:rPr lang="en-US" sz="2400" dirty="0" err="1">
                <a:latin typeface="Times New Roman" panose="02020603050405020304" pitchFamily="18" charset="0"/>
                <a:cs typeface="Times New Roman" panose="02020603050405020304" pitchFamily="18" charset="0"/>
              </a:rPr>
              <a:t>reassembler</a:t>
            </a:r>
            <a:r>
              <a:rPr lang="en-US" sz="2400" dirty="0">
                <a:latin typeface="Times New Roman" panose="02020603050405020304" pitchFamily="18" charset="0"/>
                <a:cs typeface="Times New Roman" panose="02020603050405020304" pitchFamily="18" charset="0"/>
              </a:rPr>
              <a:t> buffer is used to combine fragments of IP packets.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unit </a:t>
            </a:r>
            <a:r>
              <a:rPr lang="en-US" sz="2400" dirty="0" err="1">
                <a:latin typeface="Times New Roman" panose="02020603050405020304" pitchFamily="18" charset="0"/>
                <a:cs typeface="Times New Roman" panose="02020603050405020304" pitchFamily="18" charset="0"/>
              </a:rPr>
              <a:t>resequences</a:t>
            </a:r>
            <a:r>
              <a:rPr lang="en-US" sz="2400" dirty="0">
                <a:latin typeface="Times New Roman" panose="02020603050405020304" pitchFamily="18" charset="0"/>
                <a:cs typeface="Times New Roman" panose="02020603050405020304" pitchFamily="18" charset="0"/>
              </a:rPr>
              <a:t> receiving packet fragments before transmitting them to external circuits, updates the total-length field of the IP header, and </a:t>
            </a:r>
            <a:r>
              <a:rPr lang="en-US" sz="2400" dirty="0" err="1">
                <a:latin typeface="Times New Roman" panose="02020603050405020304" pitchFamily="18" charset="0"/>
                <a:cs typeface="Times New Roman" panose="02020603050405020304" pitchFamily="18" charset="0"/>
              </a:rPr>
              <a:t>decapsulates</a:t>
            </a:r>
            <a:r>
              <a:rPr lang="en-US" sz="2400" dirty="0">
                <a:latin typeface="Times New Roman" panose="02020603050405020304" pitchFamily="18" charset="0"/>
                <a:cs typeface="Times New Roman" panose="02020603050405020304" pitchFamily="18" charset="0"/>
              </a:rPr>
              <a:t> all the local headers.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err="1">
                <a:latin typeface="Times New Roman" panose="02020603050405020304" pitchFamily="18" charset="0"/>
                <a:cs typeface="Times New Roman" panose="02020603050405020304" pitchFamily="18" charset="0"/>
              </a:rPr>
              <a:t>resequencer's</a:t>
            </a:r>
            <a:r>
              <a:rPr lang="en-US" sz="2400" dirty="0">
                <a:latin typeface="Times New Roman" panose="02020603050405020304" pitchFamily="18" charset="0"/>
                <a:cs typeface="Times New Roman" panose="02020603050405020304" pitchFamily="18" charset="0"/>
              </a:rPr>
              <a:t> internal buffer stores </a:t>
            </a:r>
            <a:r>
              <a:rPr lang="en-US" sz="2400" dirty="0" err="1">
                <a:latin typeface="Times New Roman" panose="02020603050405020304" pitchFamily="18" charset="0"/>
                <a:cs typeface="Times New Roman" panose="02020603050405020304" pitchFamily="18" charset="0"/>
              </a:rPr>
              <a:t>misordered</a:t>
            </a:r>
            <a:r>
              <a:rPr lang="en-US" sz="2400" dirty="0">
                <a:latin typeface="Times New Roman" panose="02020603050405020304" pitchFamily="18" charset="0"/>
                <a:cs typeface="Times New Roman" panose="02020603050405020304" pitchFamily="18" charset="0"/>
              </a:rPr>
              <a:t> fragments until a complete sequence is obtained.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in-sequence fragments are reassembled and transmitted to the external circuit.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global packet </a:t>
            </a:r>
            <a:r>
              <a:rPr lang="en-US" sz="2400" dirty="0" err="1">
                <a:latin typeface="Times New Roman" panose="02020603050405020304" pitchFamily="18" charset="0"/>
                <a:cs typeface="Times New Roman" panose="02020603050405020304" pitchFamily="18" charset="0"/>
              </a:rPr>
              <a:t>resequencer</a:t>
            </a:r>
            <a:r>
              <a:rPr lang="en-US" sz="2400" dirty="0">
                <a:latin typeface="Times New Roman" panose="02020603050405020304" pitchFamily="18" charset="0"/>
                <a:cs typeface="Times New Roman" panose="02020603050405020304" pitchFamily="18" charset="0"/>
              </a:rPr>
              <a:t> uses this same procedure to enforce another </a:t>
            </a:r>
            <a:r>
              <a:rPr lang="en-US" sz="2400" dirty="0" smtClean="0">
                <a:latin typeface="Times New Roman" panose="02020603050405020304" pitchFamily="18" charset="0"/>
                <a:cs typeface="Times New Roman" panose="02020603050405020304" pitchFamily="18" charset="0"/>
              </a:rPr>
              <a:t>reordering, </a:t>
            </a:r>
            <a:r>
              <a:rPr lang="en-US" sz="2400" dirty="0">
                <a:latin typeface="Times New Roman" panose="02020603050405020304" pitchFamily="18" charset="0"/>
                <a:cs typeface="Times New Roman" panose="02020603050405020304" pitchFamily="18" charset="0"/>
              </a:rPr>
              <a:t>this time on </a:t>
            </a:r>
            <a:r>
              <a:rPr lang="en-US" sz="2400" dirty="0" smtClean="0">
                <a:latin typeface="Times New Roman" panose="02020603050405020304" pitchFamily="18" charset="0"/>
                <a:cs typeface="Times New Roman" panose="02020603050405020304" pitchFamily="18" charset="0"/>
              </a:rPr>
              <a:t>sequences, </a:t>
            </a:r>
            <a:r>
              <a:rPr lang="en-US" sz="2400" dirty="0">
                <a:latin typeface="Times New Roman" panose="02020603050405020304" pitchFamily="18" charset="0"/>
                <a:cs typeface="Times New Roman" panose="02020603050405020304" pitchFamily="18" charset="0"/>
              </a:rPr>
              <a:t>not fragments, of packets that belong to a single user .</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99548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692696"/>
            <a:ext cx="8568952" cy="5904656"/>
          </a:xfrm>
        </p:spPr>
        <p:txBody>
          <a:bodyPr>
            <a:normAutofit/>
          </a:bodyPr>
          <a:lstStyle/>
          <a:p>
            <a:pPr marL="0" indent="0" algn="just">
              <a:buNone/>
            </a:pPr>
            <a:r>
              <a:rPr lang="en-IN" sz="2400" b="1" dirty="0">
                <a:latin typeface="Times New Roman" panose="02020603050405020304" pitchFamily="18" charset="0"/>
                <a:cs typeface="Times New Roman" panose="02020603050405020304" pitchFamily="18" charset="0"/>
              </a:rPr>
              <a:t>Error Checker and </a:t>
            </a:r>
            <a:r>
              <a:rPr lang="en-IN" sz="2400" b="1" dirty="0" smtClean="0">
                <a:latin typeface="Times New Roman" panose="02020603050405020304" pitchFamily="18" charset="0"/>
                <a:cs typeface="Times New Roman" panose="02020603050405020304" pitchFamily="18" charset="0"/>
              </a:rPr>
              <a:t>CRC</a:t>
            </a:r>
            <a:endParaRPr lang="en-IN" sz="2400"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When a user sends a packet or a frame, a cyclic redundancy check (CRC) field is appended to the packet.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CRC is generated from an algorithm and is based on the data being carried in the packet.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CRC algorithms divide the message by another fixed-binary number in a polynomial form, producing a checksum as the remainder.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message receiver can perform the same division and compare the remainder with the received checksum.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error checker applies a series of error-checking processes on packets to ensure that no errors are on the packets and creates a stream of bits of a given length, called frames.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frame produces a checksum bit , called frame check sequence, which is attached to the data when transmitted.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2085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7272808" cy="720081"/>
          </a:xfrm>
        </p:spPr>
        <p:txBody>
          <a:bodyPr>
            <a:normAutofit/>
          </a:bodyPr>
          <a:lstStyle/>
          <a:p>
            <a:pPr algn="ctr"/>
            <a:r>
              <a:rPr lang="en-US" sz="3200" b="1" dirty="0">
                <a:latin typeface="Times New Roman" panose="02020603050405020304" pitchFamily="18" charset="0"/>
                <a:cs typeface="Times New Roman" panose="02020603050405020304" pitchFamily="18" charset="0"/>
              </a:rPr>
              <a:t>Difference between Bridge and Router</a:t>
            </a:r>
            <a:endParaRPr lang="en-IN" sz="3200" b="1"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nvPr>
        </p:nvGraphicFramePr>
        <p:xfrm>
          <a:off x="467544" y="1052736"/>
          <a:ext cx="8280920" cy="5184576"/>
        </p:xfrm>
        <a:graphic>
          <a:graphicData uri="http://schemas.openxmlformats.org/drawingml/2006/table">
            <a:tbl>
              <a:tblPr/>
              <a:tblGrid>
                <a:gridCol w="4140460"/>
                <a:gridCol w="4140460"/>
              </a:tblGrid>
              <a:tr h="614440">
                <a:tc>
                  <a:txBody>
                    <a:bodyPr/>
                    <a:lstStyle/>
                    <a:p>
                      <a:pPr algn="ctr" fontAlgn="t"/>
                      <a:r>
                        <a:rPr lang="en-IN" sz="2400" b="1" dirty="0">
                          <a:solidFill>
                            <a:srgbClr val="000000"/>
                          </a:solidFill>
                          <a:effectLst/>
                          <a:latin typeface="Times New Roman" panose="02020603050405020304" pitchFamily="18" charset="0"/>
                          <a:cs typeface="Times New Roman" panose="02020603050405020304" pitchFamily="18" charset="0"/>
                        </a:rPr>
                        <a:t>Bridge</a:t>
                      </a:r>
                    </a:p>
                  </a:txBody>
                  <a:tcPr marL="114300" marR="114300" marT="114300" marB="114300">
                    <a:lnL w="9525" cap="flat" cmpd="sng" algn="ctr">
                      <a:solidFill>
                        <a:srgbClr val="F09D8E"/>
                      </a:solidFill>
                      <a:prstDash val="solid"/>
                      <a:round/>
                      <a:headEnd type="none" w="med" len="med"/>
                      <a:tailEnd type="none" w="med" len="med"/>
                    </a:lnL>
                    <a:lnR w="9525" cap="flat" cmpd="sng" algn="ctr">
                      <a:solidFill>
                        <a:srgbClr val="F09D8E"/>
                      </a:solidFill>
                      <a:prstDash val="solid"/>
                      <a:round/>
                      <a:headEnd type="none" w="med" len="med"/>
                      <a:tailEnd type="none" w="med" len="med"/>
                    </a:lnR>
                    <a:lnT w="9525" cap="flat" cmpd="sng" algn="ctr">
                      <a:solidFill>
                        <a:srgbClr val="F09D8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ctr" fontAlgn="t"/>
                      <a:r>
                        <a:rPr lang="en-IN" sz="2400" b="1" dirty="0">
                          <a:solidFill>
                            <a:srgbClr val="000000"/>
                          </a:solidFill>
                          <a:effectLst/>
                          <a:latin typeface="Times New Roman" panose="02020603050405020304" pitchFamily="18" charset="0"/>
                          <a:cs typeface="Times New Roman" panose="02020603050405020304" pitchFamily="18" charset="0"/>
                        </a:rPr>
                        <a:t>Router</a:t>
                      </a:r>
                    </a:p>
                  </a:txBody>
                  <a:tcPr marL="114300" marR="114300" marT="114300" marB="114300">
                    <a:lnL w="9525" cap="flat" cmpd="sng" algn="ctr">
                      <a:solidFill>
                        <a:srgbClr val="F09D8E"/>
                      </a:solidFill>
                      <a:prstDash val="solid"/>
                      <a:round/>
                      <a:headEnd type="none" w="med" len="med"/>
                      <a:tailEnd type="none" w="med" len="med"/>
                    </a:lnL>
                    <a:lnR w="9525" cap="flat" cmpd="sng" algn="ctr">
                      <a:solidFill>
                        <a:srgbClr val="F09D8E"/>
                      </a:solidFill>
                      <a:prstDash val="solid"/>
                      <a:round/>
                      <a:headEnd type="none" w="med" len="med"/>
                      <a:tailEnd type="none" w="med" len="med"/>
                    </a:lnR>
                    <a:lnT w="9525" cap="flat" cmpd="sng" algn="ctr">
                      <a:solidFill>
                        <a:srgbClr val="F09D8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r>
              <a:tr h="1257768">
                <a:tc>
                  <a:txBody>
                    <a:bodyPr/>
                    <a:lstStyle/>
                    <a:p>
                      <a:pPr algn="just" fontAlgn="t"/>
                      <a:r>
                        <a:rPr lang="en-US" sz="1600" dirty="0">
                          <a:solidFill>
                            <a:srgbClr val="333333"/>
                          </a:solidFill>
                          <a:effectLst/>
                          <a:latin typeface="Times New Roman" panose="02020603050405020304" pitchFamily="18" charset="0"/>
                          <a:cs typeface="Times New Roman" panose="02020603050405020304" pitchFamily="18" charset="0"/>
                        </a:rPr>
                        <a:t>A bridge is a networking device that is used to connect two local area networks (LANs) by using media access control addresses and transmit the data between them.</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Times New Roman" panose="02020603050405020304" pitchFamily="18" charset="0"/>
                          <a:cs typeface="Times New Roman" panose="02020603050405020304" pitchFamily="18" charset="0"/>
                        </a:rPr>
                        <a:t>A router is also a networking device that sends the data from one network to another network with the help of their IP addresses.</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720080">
                <a:tc>
                  <a:txBody>
                    <a:bodyPr/>
                    <a:lstStyle/>
                    <a:p>
                      <a:pPr algn="just" fontAlgn="t"/>
                      <a:r>
                        <a:rPr lang="en-US" sz="1600" dirty="0">
                          <a:solidFill>
                            <a:srgbClr val="333333"/>
                          </a:solidFill>
                          <a:effectLst/>
                          <a:latin typeface="Times New Roman" panose="02020603050405020304" pitchFamily="18" charset="0"/>
                          <a:cs typeface="Times New Roman" panose="02020603050405020304" pitchFamily="18" charset="0"/>
                        </a:rPr>
                        <a:t>A bridge is able to connect only two different LAN segments.</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Times New Roman" panose="02020603050405020304" pitchFamily="18" charset="0"/>
                          <a:cs typeface="Times New Roman" panose="02020603050405020304" pitchFamily="18" charset="0"/>
                        </a:rPr>
                        <a:t>A router is capable of connecting the LAN and WAN.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504056">
                <a:tc>
                  <a:txBody>
                    <a:bodyPr/>
                    <a:lstStyle/>
                    <a:p>
                      <a:pPr algn="just" fontAlgn="t"/>
                      <a:r>
                        <a:rPr lang="en-US" sz="1600" dirty="0">
                          <a:solidFill>
                            <a:srgbClr val="333333"/>
                          </a:solidFill>
                          <a:effectLst/>
                          <a:latin typeface="Times New Roman" panose="02020603050405020304" pitchFamily="18" charset="0"/>
                          <a:cs typeface="Times New Roman" panose="02020603050405020304" pitchFamily="18" charset="0"/>
                        </a:rPr>
                        <a:t>A bridge transfers the data in the form of frames.</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Times New Roman" panose="02020603050405020304" pitchFamily="18" charset="0"/>
                          <a:cs typeface="Times New Roman" panose="02020603050405020304" pitchFamily="18" charset="0"/>
                        </a:rPr>
                        <a:t>A router transfers the data in the form of packets.</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656064">
                <a:tc>
                  <a:txBody>
                    <a:bodyPr/>
                    <a:lstStyle/>
                    <a:p>
                      <a:pPr algn="just" fontAlgn="t"/>
                      <a:r>
                        <a:rPr lang="en-US" sz="1600" dirty="0">
                          <a:solidFill>
                            <a:srgbClr val="333333"/>
                          </a:solidFill>
                          <a:effectLst/>
                          <a:latin typeface="Times New Roman" panose="02020603050405020304" pitchFamily="18" charset="0"/>
                          <a:cs typeface="Times New Roman" panose="02020603050405020304" pitchFamily="18" charset="0"/>
                        </a:rPr>
                        <a:t>It sends data based on the MAC address of a device.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dirty="0">
                          <a:solidFill>
                            <a:srgbClr val="333333"/>
                          </a:solidFill>
                          <a:effectLst/>
                          <a:latin typeface="Times New Roman" panose="02020603050405020304" pitchFamily="18" charset="0"/>
                          <a:cs typeface="Times New Roman" panose="02020603050405020304" pitchFamily="18" charset="0"/>
                        </a:rPr>
                        <a:t>It sends data based on the IP address of a device.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506643">
                <a:tc>
                  <a:txBody>
                    <a:bodyPr/>
                    <a:lstStyle/>
                    <a:p>
                      <a:pPr algn="just" fontAlgn="t"/>
                      <a:r>
                        <a:rPr lang="en-US" sz="1600">
                          <a:solidFill>
                            <a:srgbClr val="333333"/>
                          </a:solidFill>
                          <a:effectLst/>
                          <a:latin typeface="Times New Roman" panose="02020603050405020304" pitchFamily="18" charset="0"/>
                          <a:cs typeface="Times New Roman" panose="02020603050405020304" pitchFamily="18" charset="0"/>
                        </a:rPr>
                        <a:t>The bridge has only one port to connect the device.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dirty="0">
                          <a:solidFill>
                            <a:srgbClr val="333333"/>
                          </a:solidFill>
                          <a:effectLst/>
                          <a:latin typeface="Times New Roman" panose="02020603050405020304" pitchFamily="18" charset="0"/>
                          <a:cs typeface="Times New Roman" panose="02020603050405020304" pitchFamily="18" charset="0"/>
                        </a:rPr>
                        <a:t>The router has several ports to connect the devices.</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656064">
                <a:tc>
                  <a:txBody>
                    <a:bodyPr/>
                    <a:lstStyle/>
                    <a:p>
                      <a:pPr algn="just" fontAlgn="t"/>
                      <a:r>
                        <a:rPr lang="en-US" sz="1600">
                          <a:solidFill>
                            <a:srgbClr val="333333"/>
                          </a:solidFill>
                          <a:effectLst/>
                          <a:latin typeface="Times New Roman" panose="02020603050405020304" pitchFamily="18" charset="0"/>
                          <a:cs typeface="Times New Roman" panose="02020603050405020304" pitchFamily="18" charset="0"/>
                        </a:rPr>
                        <a:t>The bridge does not use any table to forward the data.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dirty="0">
                          <a:solidFill>
                            <a:srgbClr val="333333"/>
                          </a:solidFill>
                          <a:effectLst/>
                          <a:latin typeface="Times New Roman" panose="02020603050405020304" pitchFamily="18" charset="0"/>
                          <a:cs typeface="Times New Roman" panose="02020603050405020304" pitchFamily="18" charset="0"/>
                        </a:rPr>
                        <a:t>The router uses a routing table to send the data.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bl>
          </a:graphicData>
        </a:graphic>
      </p:graphicFrame>
    </p:spTree>
    <p:extLst>
      <p:ext uri="{BB962C8B-B14F-4D97-AF65-F5344CB8AC3E}">
        <p14:creationId xmlns:p14="http://schemas.microsoft.com/office/powerpoint/2010/main" val="246446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11560" y="836712"/>
          <a:ext cx="7886700" cy="5544616"/>
        </p:xfrm>
        <a:graphic>
          <a:graphicData uri="http://schemas.openxmlformats.org/drawingml/2006/table">
            <a:tbl>
              <a:tblPr/>
              <a:tblGrid>
                <a:gridCol w="700520"/>
                <a:gridCol w="811648"/>
                <a:gridCol w="3131702"/>
                <a:gridCol w="3242830"/>
              </a:tblGrid>
              <a:tr h="538423">
                <a:tc>
                  <a:txBody>
                    <a:bodyPr/>
                    <a:lstStyle/>
                    <a:p>
                      <a:endParaRPr lang="en-IN" sz="1800" b="1" dirty="0">
                        <a:latin typeface="Times New Roman" panose="02020603050405020304" pitchFamily="18" charset="0"/>
                        <a:cs typeface="Times New Roman" panose="02020603050405020304" pitchFamily="18" charset="0"/>
                      </a:endParaRP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800" b="1" dirty="0">
                          <a:effectLst/>
                          <a:latin typeface="Times New Roman" panose="02020603050405020304" pitchFamily="18" charset="0"/>
                          <a:cs typeface="Times New Roman" panose="02020603050405020304" pitchFamily="18" charset="0"/>
                        </a:rPr>
                        <a:t>Key</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800" b="1" dirty="0">
                          <a:effectLst/>
                          <a:latin typeface="Times New Roman" panose="02020603050405020304" pitchFamily="18" charset="0"/>
                          <a:cs typeface="Times New Roman" panose="02020603050405020304" pitchFamily="18" charset="0"/>
                        </a:rPr>
                        <a:t>Router</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800" b="1" dirty="0">
                          <a:effectLst/>
                          <a:latin typeface="Times New Roman" panose="02020603050405020304" pitchFamily="18" charset="0"/>
                          <a:cs typeface="Times New Roman" panose="02020603050405020304" pitchFamily="18" charset="0"/>
                        </a:rPr>
                        <a:t>Bridge</a:t>
                      </a:r>
                    </a:p>
                  </a:txBody>
                  <a:tcPr marL="75171" marR="75171" marT="75171" marB="75171">
                    <a:lnL w="9525" cap="flat" cmpd="sng" algn="ctr">
                      <a:solidFill>
                        <a:srgbClr val="DDDDDD"/>
                      </a:solidFill>
                      <a:prstDash val="solid"/>
                      <a:round/>
                      <a:headEnd type="none" w="med" len="med"/>
                      <a:tailEnd type="none" w="med" len="med"/>
                    </a:lnL>
                    <a:lnB w="9525" cap="flat" cmpd="sng" algn="ctr">
                      <a:solidFill>
                        <a:srgbClr val="DDDDDD"/>
                      </a:solidFill>
                      <a:prstDash val="solid"/>
                      <a:round/>
                      <a:headEnd type="none" w="med" len="med"/>
                      <a:tailEnd type="none" w="med" len="med"/>
                    </a:lnB>
                  </a:tcPr>
                </a:tc>
              </a:tr>
              <a:tr h="847731">
                <a:tc>
                  <a:txBody>
                    <a:bodyPr/>
                    <a:lstStyle/>
                    <a:p>
                      <a:pPr algn="ctr" fontAlgn="ctr"/>
                      <a:r>
                        <a:rPr lang="en-IN" sz="1300" dirty="0">
                          <a:effectLst/>
                          <a:latin typeface="Times New Roman" panose="02020603050405020304" pitchFamily="18" charset="0"/>
                          <a:cs typeface="Times New Roman" panose="02020603050405020304" pitchFamily="18" charset="0"/>
                        </a:rPr>
                        <a:t>1</a:t>
                      </a:r>
                    </a:p>
                  </a:txBody>
                  <a:tcPr marL="75171" marR="75171" marT="75171" marB="751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300" dirty="0">
                          <a:effectLst/>
                          <a:latin typeface="Times New Roman" panose="02020603050405020304" pitchFamily="18" charset="0"/>
                          <a:cs typeface="Times New Roman" panose="02020603050405020304" pitchFamily="18" charset="0"/>
                        </a:rPr>
                        <a:t>Objective</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latin typeface="Times New Roman" panose="02020603050405020304" pitchFamily="18" charset="0"/>
                          <a:cs typeface="Times New Roman" panose="02020603050405020304" pitchFamily="18" charset="0"/>
                        </a:rPr>
                        <a:t>Router main objective is to connect various networks.</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a:effectLst/>
                          <a:latin typeface="Times New Roman" panose="02020603050405020304" pitchFamily="18" charset="0"/>
                          <a:cs typeface="Times New Roman" panose="02020603050405020304" pitchFamily="18" charset="0"/>
                        </a:rPr>
                        <a:t>Bridge main objective is to connect various LANs.</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38423">
                <a:tc>
                  <a:txBody>
                    <a:bodyPr/>
                    <a:lstStyle/>
                    <a:p>
                      <a:pPr algn="ctr" fontAlgn="ctr"/>
                      <a:r>
                        <a:rPr lang="en-IN" sz="1300">
                          <a:effectLst/>
                          <a:latin typeface="Times New Roman" panose="02020603050405020304" pitchFamily="18" charset="0"/>
                          <a:cs typeface="Times New Roman" panose="02020603050405020304" pitchFamily="18" charset="0"/>
                        </a:rPr>
                        <a:t>2</a:t>
                      </a:r>
                    </a:p>
                  </a:txBody>
                  <a:tcPr marL="75171" marR="75171" marT="75171" marB="751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300">
                          <a:effectLst/>
                          <a:latin typeface="Times New Roman" panose="02020603050405020304" pitchFamily="18" charset="0"/>
                          <a:cs typeface="Times New Roman" panose="02020603050405020304" pitchFamily="18" charset="0"/>
                        </a:rPr>
                        <a:t>Layer</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latin typeface="Times New Roman" panose="02020603050405020304" pitchFamily="18" charset="0"/>
                          <a:cs typeface="Times New Roman" panose="02020603050405020304" pitchFamily="18" charset="0"/>
                        </a:rPr>
                        <a:t>Router works in Network Layer.</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a:effectLst/>
                          <a:latin typeface="Times New Roman" panose="02020603050405020304" pitchFamily="18" charset="0"/>
                          <a:cs typeface="Times New Roman" panose="02020603050405020304" pitchFamily="18" charset="0"/>
                        </a:rPr>
                        <a:t>Bridge works in Data Link Layer.</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38423">
                <a:tc>
                  <a:txBody>
                    <a:bodyPr/>
                    <a:lstStyle/>
                    <a:p>
                      <a:pPr algn="ctr" fontAlgn="ctr"/>
                      <a:r>
                        <a:rPr lang="en-IN" sz="1300">
                          <a:effectLst/>
                          <a:latin typeface="Times New Roman" panose="02020603050405020304" pitchFamily="18" charset="0"/>
                          <a:cs typeface="Times New Roman" panose="02020603050405020304" pitchFamily="18" charset="0"/>
                        </a:rPr>
                        <a:t>3</a:t>
                      </a:r>
                    </a:p>
                  </a:txBody>
                  <a:tcPr marL="75171" marR="75171" marT="75171" marB="751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300">
                          <a:effectLst/>
                          <a:latin typeface="Times New Roman" panose="02020603050405020304" pitchFamily="18" charset="0"/>
                          <a:cs typeface="Times New Roman" panose="02020603050405020304" pitchFamily="18" charset="0"/>
                        </a:rPr>
                        <a:t>Address</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latin typeface="Times New Roman" panose="02020603050405020304" pitchFamily="18" charset="0"/>
                          <a:cs typeface="Times New Roman" panose="02020603050405020304" pitchFamily="18" charset="0"/>
                        </a:rPr>
                        <a:t>Router scans device's IP Address.</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latin typeface="Times New Roman" panose="02020603050405020304" pitchFamily="18" charset="0"/>
                          <a:cs typeface="Times New Roman" panose="02020603050405020304" pitchFamily="18" charset="0"/>
                        </a:rPr>
                        <a:t>Bridge scan device's MAC Address.</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47731">
                <a:tc>
                  <a:txBody>
                    <a:bodyPr/>
                    <a:lstStyle/>
                    <a:p>
                      <a:pPr algn="ctr" fontAlgn="ctr"/>
                      <a:r>
                        <a:rPr lang="en-IN" sz="1300">
                          <a:effectLst/>
                          <a:latin typeface="Times New Roman" panose="02020603050405020304" pitchFamily="18" charset="0"/>
                          <a:cs typeface="Times New Roman" panose="02020603050405020304" pitchFamily="18" charset="0"/>
                        </a:rPr>
                        <a:t>4</a:t>
                      </a:r>
                    </a:p>
                  </a:txBody>
                  <a:tcPr marL="75171" marR="75171" marT="75171" marB="751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300">
                          <a:effectLst/>
                          <a:latin typeface="Times New Roman" panose="02020603050405020304" pitchFamily="18" charset="0"/>
                          <a:cs typeface="Times New Roman" panose="02020603050405020304" pitchFamily="18" charset="0"/>
                        </a:rPr>
                        <a:t>Data Format</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a:effectLst/>
                          <a:latin typeface="Times New Roman" panose="02020603050405020304" pitchFamily="18" charset="0"/>
                          <a:cs typeface="Times New Roman" panose="02020603050405020304" pitchFamily="18" charset="0"/>
                        </a:rPr>
                        <a:t>Router sends data in form of packets.</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latin typeface="Times New Roman" panose="02020603050405020304" pitchFamily="18" charset="0"/>
                          <a:cs typeface="Times New Roman" panose="02020603050405020304" pitchFamily="18" charset="0"/>
                        </a:rPr>
                        <a:t>Bridge also sends data in form of packets.</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47731">
                <a:tc>
                  <a:txBody>
                    <a:bodyPr/>
                    <a:lstStyle/>
                    <a:p>
                      <a:pPr algn="ctr" fontAlgn="ctr"/>
                      <a:r>
                        <a:rPr lang="en-IN" sz="1300">
                          <a:effectLst/>
                          <a:latin typeface="Times New Roman" panose="02020603050405020304" pitchFamily="18" charset="0"/>
                          <a:cs typeface="Times New Roman" panose="02020603050405020304" pitchFamily="18" charset="0"/>
                        </a:rPr>
                        <a:t>5</a:t>
                      </a:r>
                    </a:p>
                  </a:txBody>
                  <a:tcPr marL="75171" marR="75171" marT="75171" marB="751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300">
                          <a:effectLst/>
                          <a:latin typeface="Times New Roman" panose="02020603050405020304" pitchFamily="18" charset="0"/>
                          <a:cs typeface="Times New Roman" panose="02020603050405020304" pitchFamily="18" charset="0"/>
                        </a:rPr>
                        <a:t>Routing Table</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300">
                          <a:effectLst/>
                          <a:latin typeface="Times New Roman" panose="02020603050405020304" pitchFamily="18" charset="0"/>
                          <a:cs typeface="Times New Roman" panose="02020603050405020304" pitchFamily="18" charset="0"/>
                        </a:rPr>
                        <a:t>Router uses routing table.</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latin typeface="Times New Roman" panose="02020603050405020304" pitchFamily="18" charset="0"/>
                          <a:cs typeface="Times New Roman" panose="02020603050405020304" pitchFamily="18" charset="0"/>
                        </a:rPr>
                        <a:t>Bridge do not use routing table.</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47731">
                <a:tc>
                  <a:txBody>
                    <a:bodyPr/>
                    <a:lstStyle/>
                    <a:p>
                      <a:pPr algn="ctr" fontAlgn="ctr"/>
                      <a:r>
                        <a:rPr lang="en-IN" sz="1300">
                          <a:effectLst/>
                          <a:latin typeface="Times New Roman" panose="02020603050405020304" pitchFamily="18" charset="0"/>
                          <a:cs typeface="Times New Roman" panose="02020603050405020304" pitchFamily="18" charset="0"/>
                        </a:rPr>
                        <a:t>6</a:t>
                      </a:r>
                    </a:p>
                  </a:txBody>
                  <a:tcPr marL="75171" marR="75171" marT="75171" marB="751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300">
                          <a:effectLst/>
                          <a:latin typeface="Times New Roman" panose="02020603050405020304" pitchFamily="18" charset="0"/>
                          <a:cs typeface="Times New Roman" panose="02020603050405020304" pitchFamily="18" charset="0"/>
                        </a:rPr>
                        <a:t>Domain</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latin typeface="Times New Roman" panose="02020603050405020304" pitchFamily="18" charset="0"/>
                          <a:cs typeface="Times New Roman" panose="02020603050405020304" pitchFamily="18" charset="0"/>
                        </a:rPr>
                        <a:t>Router works on more than single broadcast domains.</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latin typeface="Times New Roman" panose="02020603050405020304" pitchFamily="18" charset="0"/>
                          <a:cs typeface="Times New Roman" panose="02020603050405020304" pitchFamily="18" charset="0"/>
                        </a:rPr>
                        <a:t>Bridge works on a single broadcast domain.</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38423">
                <a:tc>
                  <a:txBody>
                    <a:bodyPr/>
                    <a:lstStyle/>
                    <a:p>
                      <a:pPr algn="ctr" fontAlgn="ctr"/>
                      <a:r>
                        <a:rPr lang="en-IN" sz="1300">
                          <a:effectLst/>
                          <a:latin typeface="Times New Roman" panose="02020603050405020304" pitchFamily="18" charset="0"/>
                          <a:cs typeface="Times New Roman" panose="02020603050405020304" pitchFamily="18" charset="0"/>
                        </a:rPr>
                        <a:t>7</a:t>
                      </a:r>
                    </a:p>
                  </a:txBody>
                  <a:tcPr marL="75171" marR="75171" marT="75171" marB="751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300">
                          <a:effectLst/>
                          <a:latin typeface="Times New Roman" panose="02020603050405020304" pitchFamily="18" charset="0"/>
                          <a:cs typeface="Times New Roman" panose="02020603050405020304" pitchFamily="18" charset="0"/>
                        </a:rPr>
                        <a:t>Ports</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latin typeface="Times New Roman" panose="02020603050405020304" pitchFamily="18" charset="0"/>
                          <a:cs typeface="Times New Roman" panose="02020603050405020304" pitchFamily="18" charset="0"/>
                        </a:rPr>
                        <a:t>Router has more than two ports.</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latin typeface="Times New Roman" panose="02020603050405020304" pitchFamily="18" charset="0"/>
                          <a:cs typeface="Times New Roman" panose="02020603050405020304" pitchFamily="18" charset="0"/>
                        </a:rPr>
                        <a:t>Bridge has only two ports.</a:t>
                      </a:r>
                    </a:p>
                  </a:txBody>
                  <a:tcPr marL="75171" marR="75171" marT="75171" marB="7517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8423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AU"/>
              <a:t>IPv4 Header - Review</a:t>
            </a:r>
          </a:p>
        </p:txBody>
      </p:sp>
      <p:sp>
        <p:nvSpPr>
          <p:cNvPr id="8192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pPr>
            <a:r>
              <a:rPr lang="en-AU" sz="1900" b="1"/>
              <a:t>Header Checksum</a:t>
            </a:r>
            <a:r>
              <a:rPr lang="en-AU" sz="1900"/>
              <a:t> </a:t>
            </a:r>
            <a:r>
              <a:rPr lang="en-AU" sz="1900" b="1"/>
              <a:t>(16 Bits)</a:t>
            </a:r>
          </a:p>
          <a:p>
            <a:pPr lvl="1">
              <a:lnSpc>
                <a:spcPct val="80000"/>
              </a:lnSpc>
            </a:pPr>
            <a:r>
              <a:rPr lang="en-AU" sz="1700"/>
              <a:t>Provides a checksum on the IPv4 header only. </a:t>
            </a:r>
          </a:p>
          <a:p>
            <a:pPr lvl="1">
              <a:lnSpc>
                <a:spcPct val="80000"/>
              </a:lnSpc>
            </a:pPr>
            <a:r>
              <a:rPr lang="en-AU" sz="1700"/>
              <a:t>The IPv4 payload is not included in the checksum calculation as the IPv4 payload and usually contains its own checksum..</a:t>
            </a:r>
            <a:endParaRPr lang="en-AU" sz="1700" b="1"/>
          </a:p>
          <a:p>
            <a:pPr>
              <a:lnSpc>
                <a:spcPct val="80000"/>
              </a:lnSpc>
            </a:pPr>
            <a:r>
              <a:rPr lang="en-AU" sz="1900" b="1"/>
              <a:t>Source Address ( 32 bits)</a:t>
            </a:r>
          </a:p>
          <a:p>
            <a:pPr lvl="1">
              <a:lnSpc>
                <a:spcPct val="80000"/>
              </a:lnSpc>
            </a:pPr>
            <a:r>
              <a:rPr lang="en-AU" sz="1700"/>
              <a:t>Stores the IPv4 address of the originating host. </a:t>
            </a:r>
            <a:endParaRPr lang="en-AU" sz="1700" b="1"/>
          </a:p>
          <a:p>
            <a:pPr>
              <a:lnSpc>
                <a:spcPct val="80000"/>
              </a:lnSpc>
            </a:pPr>
            <a:r>
              <a:rPr lang="en-AU" sz="1900" b="1"/>
              <a:t>Destination Address</a:t>
            </a:r>
            <a:r>
              <a:rPr lang="en-AU" sz="1900"/>
              <a:t>  </a:t>
            </a:r>
            <a:r>
              <a:rPr lang="en-AU" sz="1900" b="1"/>
              <a:t>(32 bits)</a:t>
            </a:r>
          </a:p>
          <a:p>
            <a:pPr lvl="1">
              <a:lnSpc>
                <a:spcPct val="80000"/>
              </a:lnSpc>
            </a:pPr>
            <a:r>
              <a:rPr lang="en-AU" sz="1700"/>
              <a:t>Stores the IPv4 address of the destination host. </a:t>
            </a:r>
          </a:p>
          <a:p>
            <a:pPr>
              <a:lnSpc>
                <a:spcPct val="80000"/>
              </a:lnSpc>
            </a:pPr>
            <a:r>
              <a:rPr lang="en-AU" sz="1900" b="1"/>
              <a:t>Options</a:t>
            </a:r>
            <a:r>
              <a:rPr lang="en-AU" sz="1900"/>
              <a:t> </a:t>
            </a:r>
            <a:r>
              <a:rPr lang="en-AU" sz="1900" b="1"/>
              <a:t>(multiple of 32 bits)</a:t>
            </a:r>
          </a:p>
          <a:p>
            <a:pPr lvl="1">
              <a:lnSpc>
                <a:spcPct val="80000"/>
              </a:lnSpc>
            </a:pPr>
            <a:r>
              <a:rPr lang="en-AU" sz="1700"/>
              <a:t>Stores one or more IPv4 options. </a:t>
            </a:r>
          </a:p>
        </p:txBody>
      </p:sp>
      <p:pic>
        <p:nvPicPr>
          <p:cNvPr id="6" name="Google Shape;203;p29" descr="download.png"/>
          <p:cNvPicPr preferRelativeResize="0"/>
          <p:nvPr/>
        </p:nvPicPr>
        <p:blipFill rotWithShape="1">
          <a:blip r:embed="rId3">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2931527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txBox="1">
            <a:spLocks noGrp="1"/>
          </p:cNvSpPr>
          <p:nvPr>
            <p:ph type="ctrTitle"/>
          </p:nvPr>
        </p:nvSpPr>
        <p:spPr>
          <a:xfrm>
            <a:off x="152400" y="228600"/>
            <a:ext cx="7829550" cy="84137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solidFill>
                  <a:srgbClr val="FF0000"/>
                </a:solidFill>
                <a:latin typeface="Times New Roman"/>
                <a:ea typeface="Times New Roman"/>
                <a:cs typeface="Times New Roman"/>
                <a:sym typeface="Times New Roman"/>
              </a:rPr>
              <a:t>Session </a:t>
            </a:r>
            <a:r>
              <a:rPr lang="en-US" b="1" dirty="0" smtClean="0">
                <a:solidFill>
                  <a:srgbClr val="FF0000"/>
                </a:solidFill>
                <a:latin typeface="Times New Roman"/>
                <a:ea typeface="Times New Roman"/>
                <a:cs typeface="Times New Roman"/>
                <a:sym typeface="Times New Roman"/>
              </a:rPr>
              <a:t>2</a:t>
            </a:r>
            <a:endParaRPr dirty="0"/>
          </a:p>
        </p:txBody>
      </p:sp>
      <p:sp>
        <p:nvSpPr>
          <p:cNvPr id="201" name="Google Shape;201;p29" descr="Image result for srm logo"/>
          <p:cNvSpPr/>
          <p:nvPr/>
        </p:nvSpPr>
        <p:spPr>
          <a:xfrm>
            <a:off x="1258888" y="-144463"/>
            <a:ext cx="2286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2" name="Google Shape;202;p29" descr="Image result for srm logo"/>
          <p:cNvSpPr/>
          <p:nvPr/>
        </p:nvSpPr>
        <p:spPr>
          <a:xfrm>
            <a:off x="1258888" y="-144463"/>
            <a:ext cx="2286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03" name="Google Shape;203;p29" descr="download.png"/>
          <p:cNvPicPr preferRelativeResize="0"/>
          <p:nvPr/>
        </p:nvPicPr>
        <p:blipFill rotWithShape="1">
          <a:blip r:embed="rId3">
            <a:alphaModFix/>
          </a:blip>
          <a:srcRect/>
          <a:stretch/>
        </p:blipFill>
        <p:spPr>
          <a:xfrm>
            <a:off x="6457950" y="152400"/>
            <a:ext cx="2686050" cy="914400"/>
          </a:xfrm>
          <a:prstGeom prst="rect">
            <a:avLst/>
          </a:prstGeom>
          <a:noFill/>
          <a:ln>
            <a:noFill/>
          </a:ln>
        </p:spPr>
      </p:pic>
      <p:sp>
        <p:nvSpPr>
          <p:cNvPr id="204" name="Google Shape;204;p29"/>
          <p:cNvSpPr/>
          <p:nvPr/>
        </p:nvSpPr>
        <p:spPr>
          <a:xfrm>
            <a:off x="1752600" y="1981200"/>
            <a:ext cx="6005513" cy="2976563"/>
          </a:xfrm>
          <a:prstGeom prst="rect">
            <a:avLst/>
          </a:prstGeom>
          <a:noFill/>
          <a:ln>
            <a:noFill/>
          </a:ln>
        </p:spPr>
        <p:txBody>
          <a:bodyPr spcFirstLastPara="1" wrap="square" lIns="91425" tIns="45700" rIns="91425" bIns="45700" anchor="t" anchorCtr="0">
            <a:noAutofit/>
          </a:bodyPr>
          <a:lstStyle/>
          <a:p>
            <a:pPr marL="342900" lvl="0">
              <a:buSzPct val="100000"/>
            </a:pPr>
            <a:r>
              <a:rPr lang="en-US" sz="3200" dirty="0" smtClean="0">
                <a:latin typeface="Times New Roman" panose="02020603050405020304" pitchFamily="18" charset="0"/>
                <a:cs typeface="Times New Roman" panose="02020603050405020304" pitchFamily="18" charset="0"/>
              </a:rPr>
              <a:t>Subnet </a:t>
            </a:r>
            <a:r>
              <a:rPr lang="en-US" sz="3200" dirty="0">
                <a:latin typeface="Times New Roman" panose="02020603050405020304" pitchFamily="18" charset="0"/>
                <a:cs typeface="Times New Roman" panose="02020603050405020304" pitchFamily="18" charset="0"/>
              </a:rPr>
              <a:t>Mask</a:t>
            </a:r>
          </a:p>
          <a:p>
            <a:pPr marL="342900" lvl="0">
              <a:buSzPct val="100000"/>
            </a:pPr>
            <a:r>
              <a:rPr lang="en-US" sz="3200" dirty="0">
                <a:latin typeface="Times New Roman" panose="02020603050405020304" pitchFamily="18" charset="0"/>
                <a:cs typeface="Times New Roman" panose="02020603050405020304" pitchFamily="18" charset="0"/>
              </a:rPr>
              <a:t>Subnetting</a:t>
            </a:r>
          </a:p>
          <a:p>
            <a:pPr marL="342900" lvl="0">
              <a:buSzPct val="100000"/>
            </a:pPr>
            <a:endParaRPr sz="3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8563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addressing</a:t>
            </a:r>
          </a:p>
        </p:txBody>
      </p:sp>
      <p:sp>
        <p:nvSpPr>
          <p:cNvPr id="3" name="Content Placeholder 2"/>
          <p:cNvSpPr>
            <a:spLocks noGrp="1"/>
          </p:cNvSpPr>
          <p:nvPr>
            <p:ph idx="1"/>
          </p:nvPr>
        </p:nvSpPr>
        <p:spPr/>
        <p:txBody>
          <a:bodyPr>
            <a:normAutofit/>
          </a:bodyPr>
          <a:lstStyle/>
          <a:p>
            <a:r>
              <a:rPr lang="en-IN" sz="4000" dirty="0" err="1"/>
              <a:t>Classful</a:t>
            </a:r>
            <a:r>
              <a:rPr lang="en-IN" sz="4000" dirty="0"/>
              <a:t> Addressing</a:t>
            </a:r>
          </a:p>
          <a:p>
            <a:r>
              <a:rPr lang="en-IN" sz="4000" dirty="0"/>
              <a:t>Classless Addressing</a:t>
            </a:r>
          </a:p>
        </p:txBody>
      </p:sp>
      <p:pic>
        <p:nvPicPr>
          <p:cNvPr id="4" name="Google Shape;203;p29" descr="download.png"/>
          <p:cNvPicPr preferRelativeResize="0"/>
          <p:nvPr/>
        </p:nvPicPr>
        <p:blipFill rotWithShape="1">
          <a:blip r:embed="rId2">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4171997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err="1"/>
              <a:t>Classful</a:t>
            </a:r>
            <a:r>
              <a:rPr lang="en-US" b="1" dirty="0"/>
              <a:t> Addressing and Problem solving</a:t>
            </a:r>
            <a:endParaRPr lang="en-IN" b="1" dirty="0"/>
          </a:p>
        </p:txBody>
      </p:sp>
      <p:pic>
        <p:nvPicPr>
          <p:cNvPr id="4" name="Google Shape;203;p29" descr="download.png"/>
          <p:cNvPicPr preferRelativeResize="0"/>
          <p:nvPr/>
        </p:nvPicPr>
        <p:blipFill rotWithShape="1">
          <a:blip r:embed="rId2">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1101391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1520" y="620688"/>
            <a:ext cx="8056205" cy="6048672"/>
          </a:xfrm>
          <a:prstGeom prst="rect">
            <a:avLst/>
          </a:prstGeom>
        </p:spPr>
      </p:pic>
      <p:pic>
        <p:nvPicPr>
          <p:cNvPr id="3" name="Google Shape;203;p29" descr="download.png"/>
          <p:cNvPicPr preferRelativeResize="0"/>
          <p:nvPr/>
        </p:nvPicPr>
        <p:blipFill rotWithShape="1">
          <a:blip r:embed="rId3">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1916752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98809"/>
            <a:ext cx="7239000" cy="1143000"/>
          </a:xfrm>
        </p:spPr>
        <p:txBody>
          <a:bodyPr/>
          <a:lstStyle/>
          <a:p>
            <a:pPr>
              <a:defRPr/>
            </a:pPr>
            <a:r>
              <a:rPr lang="en-US" dirty="0" err="1">
                <a:latin typeface="Times New Roman" panose="02020603050405020304" pitchFamily="18" charset="0"/>
                <a:cs typeface="Times New Roman" panose="02020603050405020304" pitchFamily="18" charset="0"/>
              </a:rPr>
              <a:t>Classful</a:t>
            </a:r>
            <a:r>
              <a:rPr lang="en-US" dirty="0">
                <a:latin typeface="Times New Roman" panose="02020603050405020304" pitchFamily="18" charset="0"/>
                <a:cs typeface="Times New Roman" panose="02020603050405020304" pitchFamily="18" charset="0"/>
              </a:rPr>
              <a:t> Addressing</a:t>
            </a:r>
          </a:p>
        </p:txBody>
      </p:sp>
      <p:sp>
        <p:nvSpPr>
          <p:cNvPr id="20483" name="Content Placeholder 3"/>
          <p:cNvSpPr>
            <a:spLocks noGrp="1"/>
          </p:cNvSpPr>
          <p:nvPr>
            <p:ph idx="1"/>
          </p:nvPr>
        </p:nvSpPr>
        <p:spPr>
          <a:xfrm>
            <a:off x="457199" y="1158976"/>
            <a:ext cx="8194973" cy="1327056"/>
          </a:xfrm>
        </p:spPr>
        <p:txBody>
          <a:bodyPr/>
          <a:lstStyle/>
          <a:p>
            <a:r>
              <a:rPr lang="en-US" altLang="en-US" sz="2800" dirty="0">
                <a:latin typeface="Times New Roman" panose="02020603050405020304" pitchFamily="18" charset="0"/>
                <a:cs typeface="Times New Roman" panose="02020603050405020304" pitchFamily="18" charset="0"/>
              </a:rPr>
              <a:t>In </a:t>
            </a:r>
            <a:r>
              <a:rPr lang="en-US" altLang="en-US" sz="2800" dirty="0" err="1">
                <a:latin typeface="Times New Roman" panose="02020603050405020304" pitchFamily="18" charset="0"/>
                <a:cs typeface="Times New Roman" panose="02020603050405020304" pitchFamily="18" charset="0"/>
              </a:rPr>
              <a:t>classful</a:t>
            </a:r>
            <a:r>
              <a:rPr lang="en-US" altLang="en-US" sz="2800" dirty="0">
                <a:latin typeface="Times New Roman" panose="02020603050405020304" pitchFamily="18" charset="0"/>
                <a:cs typeface="Times New Roman" panose="02020603050405020304" pitchFamily="18" charset="0"/>
              </a:rPr>
              <a:t> addressing, the address space is divided into five classes: A, B, C, D, and E</a:t>
            </a:r>
            <a:r>
              <a:rPr lang="en-US" altLang="en-US" sz="2800" dirty="0" smtClean="0">
                <a:latin typeface="Times New Roman" panose="02020603050405020304" pitchFamily="18" charset="0"/>
                <a:cs typeface="Times New Roman" panose="02020603050405020304" pitchFamily="18" charset="0"/>
              </a:rPr>
              <a:t>.</a:t>
            </a:r>
            <a:endParaRPr lang="en-US" altLang="en-US" sz="2800" dirty="0">
              <a:latin typeface="Times New Roman" panose="02020603050405020304" pitchFamily="18" charset="0"/>
              <a:cs typeface="Times New Roman" panose="02020603050405020304" pitchFamily="18" charset="0"/>
            </a:endParaRPr>
          </a:p>
        </p:txBody>
      </p:sp>
      <p:pic>
        <p:nvPicPr>
          <p:cNvPr id="6" name="Picture 5"/>
          <p:cNvPicPr>
            <a:picLocks noChangeAspect="1" noChangeArrowheads="1"/>
          </p:cNvPicPr>
          <p:nvPr/>
        </p:nvPicPr>
        <p:blipFill>
          <a:blip r:embed="rId2"/>
          <a:srcRect/>
          <a:stretch>
            <a:fillRect/>
          </a:stretch>
        </p:blipFill>
        <p:spPr bwMode="auto">
          <a:xfrm>
            <a:off x="242888" y="2660353"/>
            <a:ext cx="8194973" cy="2736304"/>
          </a:xfrm>
          <a:prstGeom prst="rect">
            <a:avLst/>
          </a:prstGeom>
          <a:noFill/>
          <a:ln w="9525">
            <a:noFill/>
            <a:miter lim="800000"/>
            <a:headEnd/>
            <a:tailEnd/>
          </a:ln>
          <a:effectLst/>
        </p:spPr>
      </p:pic>
      <p:pic>
        <p:nvPicPr>
          <p:cNvPr id="7" name="Google Shape;203;p29" descr="download.png"/>
          <p:cNvPicPr preferRelativeResize="0"/>
          <p:nvPr/>
        </p:nvPicPr>
        <p:blipFill rotWithShape="1">
          <a:blip r:embed="rId3">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1689212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7" descr="E:\bala\SRM EVEN Semester 2017-18\SRMIST_S&amp;H_LOGO27DEC2017 (1).png"/>
          <p:cNvPicPr preferRelativeResize="0"/>
          <p:nvPr/>
        </p:nvPicPr>
        <p:blipFill rotWithShape="1">
          <a:blip r:embed="rId3">
            <a:alphaModFix/>
          </a:blip>
          <a:srcRect/>
          <a:stretch/>
        </p:blipFill>
        <p:spPr>
          <a:xfrm>
            <a:off x="6566803" y="-48788"/>
            <a:ext cx="2564766" cy="946789"/>
          </a:xfrm>
          <a:prstGeom prst="rect">
            <a:avLst/>
          </a:prstGeom>
          <a:noFill/>
          <a:ln>
            <a:noFill/>
          </a:ln>
        </p:spPr>
      </p:pic>
      <p:sp>
        <p:nvSpPr>
          <p:cNvPr id="182" name="Google Shape;182;p27"/>
          <p:cNvSpPr txBox="1">
            <a:spLocks noGrp="1"/>
          </p:cNvSpPr>
          <p:nvPr>
            <p:ph type="ftr" idx="11"/>
          </p:nvPr>
        </p:nvSpPr>
        <p:spPr>
          <a:xfrm>
            <a:off x="3124200" y="6416677"/>
            <a:ext cx="2895600" cy="365125"/>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a:solidFill>
                  <a:srgbClr val="BABABA"/>
                </a:solidFill>
                <a:latin typeface="Book Antiqua"/>
                <a:ea typeface="Book Antiqua"/>
                <a:cs typeface="Book Antiqua"/>
                <a:sym typeface="Book Antiqua"/>
              </a:rPr>
              <a:t>Cloud Computing</a:t>
            </a:r>
            <a:endParaRPr/>
          </a:p>
        </p:txBody>
      </p:sp>
      <p:sp>
        <p:nvSpPr>
          <p:cNvPr id="183" name="Google Shape;183;p27"/>
          <p:cNvSpPr txBox="1">
            <a:spLocks noGrp="1"/>
          </p:cNvSpPr>
          <p:nvPr>
            <p:ph type="sldNum" idx="12"/>
          </p:nvPr>
        </p:nvSpPr>
        <p:spPr>
          <a:xfrm>
            <a:off x="7924800" y="6416677"/>
            <a:ext cx="762000" cy="365125"/>
          </a:xfrm>
          <a:prstGeom prst="rect">
            <a:avLst/>
          </a:prstGeom>
          <a:noFill/>
          <a:ln>
            <a:noFill/>
          </a:ln>
        </p:spPr>
        <p:txBody>
          <a:bodyPr spcFirstLastPara="1" wrap="square" lIns="0" tIns="45700" rIns="0" bIns="45700" anchor="b" anchorCtr="0">
            <a:noAutofit/>
          </a:bodyPr>
          <a:lstStyle/>
          <a:p>
            <a:pPr marL="0" lvl="0" indent="0" algn="r" rtl="0">
              <a:spcBef>
                <a:spcPts val="0"/>
              </a:spcBef>
              <a:spcAft>
                <a:spcPts val="0"/>
              </a:spcAft>
              <a:buNone/>
            </a:pPr>
            <a:fld id="{00000000-1234-1234-1234-123412341234}" type="slidenum">
              <a:rPr lang="en-US">
                <a:solidFill>
                  <a:srgbClr val="BABABA"/>
                </a:solidFill>
                <a:latin typeface="Book Antiqua"/>
                <a:ea typeface="Book Antiqua"/>
                <a:cs typeface="Book Antiqua"/>
                <a:sym typeface="Book Antiqua"/>
              </a:rPr>
              <a:t>2</a:t>
            </a:fld>
            <a:endParaRPr>
              <a:solidFill>
                <a:srgbClr val="BABABA"/>
              </a:solidFill>
              <a:latin typeface="Book Antiqua"/>
              <a:ea typeface="Book Antiqua"/>
              <a:cs typeface="Book Antiqua"/>
              <a:sym typeface="Book Antiqua"/>
            </a:endParaRPr>
          </a:p>
        </p:txBody>
      </p:sp>
      <p:sp>
        <p:nvSpPr>
          <p:cNvPr id="184" name="Google Shape;184;p27"/>
          <p:cNvSpPr txBox="1"/>
          <p:nvPr/>
        </p:nvSpPr>
        <p:spPr>
          <a:xfrm>
            <a:off x="820568" y="1036584"/>
            <a:ext cx="7790032" cy="563616"/>
          </a:xfrm>
          <a:prstGeom prst="rect">
            <a:avLst/>
          </a:prstGeom>
          <a:noFill/>
          <a:ln>
            <a:noFill/>
          </a:ln>
        </p:spPr>
        <p:txBody>
          <a:bodyPr spcFirstLastPara="1" wrap="square" lIns="0" tIns="9525" rIns="0" bIns="0" anchor="t" anchorCtr="0">
            <a:spAutoFit/>
          </a:bodyPr>
          <a:lstStyle/>
          <a:p>
            <a:pPr marL="0" marR="0" lvl="0" indent="0" algn="l" rtl="0">
              <a:spcBef>
                <a:spcPts val="0"/>
              </a:spcBef>
              <a:spcAft>
                <a:spcPts val="0"/>
              </a:spcAft>
              <a:buNone/>
            </a:pPr>
            <a:r>
              <a:rPr lang="en-US" sz="1800" b="0" i="0" u="none" strike="noStrike" cap="none">
                <a:solidFill>
                  <a:srgbClr val="990099"/>
                </a:solidFill>
                <a:latin typeface="Times New Roman"/>
                <a:ea typeface="Times New Roman"/>
                <a:cs typeface="Times New Roman"/>
                <a:sym typeface="Times New Roman"/>
              </a:rPr>
              <a:t>Course Objective:</a:t>
            </a:r>
            <a:endParaRPr/>
          </a:p>
          <a:p>
            <a:pPr marL="0" marR="0" lvl="0" indent="0" algn="l" rtl="0">
              <a:spcBef>
                <a:spcPts val="0"/>
              </a:spcBef>
              <a:spcAft>
                <a:spcPts val="0"/>
              </a:spcAft>
              <a:buNone/>
            </a:pPr>
            <a:r>
              <a:rPr lang="en-US" sz="1800" b="0" i="0" u="none" strike="noStrike" cap="none">
                <a:solidFill>
                  <a:srgbClr val="990099"/>
                </a:solidFill>
                <a:latin typeface="Times New Roman"/>
                <a:ea typeface="Times New Roman"/>
                <a:cs typeface="Times New Roman"/>
                <a:sym typeface="Times New Roman"/>
              </a:rPr>
              <a:t>The purpose of learning this course is to</a:t>
            </a:r>
            <a:endParaRPr sz="1800" b="0" i="0" u="none" strike="noStrike" cap="none">
              <a:solidFill>
                <a:srgbClr val="990099"/>
              </a:solidFill>
              <a:latin typeface="Times New Roman"/>
              <a:ea typeface="Times New Roman"/>
              <a:cs typeface="Times New Roman"/>
              <a:sym typeface="Times New Roman"/>
            </a:endParaRPr>
          </a:p>
        </p:txBody>
      </p:sp>
      <p:sp>
        <p:nvSpPr>
          <p:cNvPr id="185" name="Google Shape;185;p27"/>
          <p:cNvSpPr txBox="1"/>
          <p:nvPr/>
        </p:nvSpPr>
        <p:spPr>
          <a:xfrm>
            <a:off x="914400" y="1750438"/>
            <a:ext cx="8153400" cy="1394613"/>
          </a:xfrm>
          <a:prstGeom prst="rect">
            <a:avLst/>
          </a:prstGeom>
          <a:noFill/>
          <a:ln>
            <a:noFill/>
          </a:ln>
        </p:spPr>
        <p:txBody>
          <a:bodyPr spcFirstLastPara="1" wrap="square" lIns="0" tIns="9525" rIns="0" bIns="0" anchor="t" anchorCtr="0">
            <a:spAutoFit/>
          </a:bodyPr>
          <a:lstStyle/>
          <a:p>
            <a:pPr marL="600075" marR="0" lvl="1" indent="-257175" algn="just" rtl="0">
              <a:spcBef>
                <a:spcPts val="0"/>
              </a:spcBef>
              <a:spcAft>
                <a:spcPts val="0"/>
              </a:spcAft>
              <a:buClr>
                <a:srgbClr val="000000"/>
              </a:buClr>
              <a:buSzPts val="1500"/>
              <a:buFont typeface="Noto Sans Symbols"/>
              <a:buChar char="▪"/>
            </a:pPr>
            <a:r>
              <a:rPr lang="en-US" sz="1500" b="0" i="0" u="none" strike="noStrike" cap="none">
                <a:solidFill>
                  <a:srgbClr val="000000"/>
                </a:solidFill>
                <a:latin typeface="Book Antiqua"/>
                <a:ea typeface="Book Antiqua"/>
                <a:cs typeface="Book Antiqua"/>
                <a:sym typeface="Book Antiqua"/>
              </a:rPr>
              <a:t>Understand the basic services and concepts related to Internetwork</a:t>
            </a:r>
            <a:endParaRPr/>
          </a:p>
          <a:p>
            <a:pPr marL="600075" marR="0" lvl="1" indent="-257175" algn="just" rtl="0">
              <a:spcBef>
                <a:spcPts val="0"/>
              </a:spcBef>
              <a:spcAft>
                <a:spcPts val="0"/>
              </a:spcAft>
              <a:buClr>
                <a:srgbClr val="000000"/>
              </a:buClr>
              <a:buSzPts val="1500"/>
              <a:buFont typeface="Noto Sans Symbols"/>
              <a:buChar char="▪"/>
            </a:pPr>
            <a:r>
              <a:rPr lang="en-US" sz="1500" b="0" i="0" u="none" strike="noStrike" cap="none">
                <a:solidFill>
                  <a:srgbClr val="000000"/>
                </a:solidFill>
                <a:latin typeface="Book Antiqua"/>
                <a:ea typeface="Book Antiqua"/>
                <a:cs typeface="Book Antiqua"/>
                <a:sym typeface="Book Antiqua"/>
              </a:rPr>
              <a:t>Understand the layered network architecture</a:t>
            </a:r>
            <a:endParaRPr/>
          </a:p>
          <a:p>
            <a:pPr marL="600075" marR="0" lvl="1" indent="-257175" algn="just" rtl="0">
              <a:spcBef>
                <a:spcPts val="0"/>
              </a:spcBef>
              <a:spcAft>
                <a:spcPts val="0"/>
              </a:spcAft>
              <a:buClr>
                <a:srgbClr val="000000"/>
              </a:buClr>
              <a:buSzPts val="1500"/>
              <a:buFont typeface="Noto Sans Symbols"/>
              <a:buChar char="▪"/>
            </a:pPr>
            <a:r>
              <a:rPr lang="en-US" sz="1500" b="0" i="0" u="none" strike="noStrike" cap="none">
                <a:solidFill>
                  <a:srgbClr val="000000"/>
                </a:solidFill>
                <a:latin typeface="Book Antiqua"/>
                <a:ea typeface="Book Antiqua"/>
                <a:cs typeface="Book Antiqua"/>
                <a:sym typeface="Book Antiqua"/>
              </a:rPr>
              <a:t>Acquire knowledge in IP addressing</a:t>
            </a:r>
            <a:endParaRPr/>
          </a:p>
          <a:p>
            <a:pPr marL="600075" marR="0" lvl="1" indent="-257175" algn="just" rtl="0">
              <a:spcBef>
                <a:spcPts val="0"/>
              </a:spcBef>
              <a:spcAft>
                <a:spcPts val="0"/>
              </a:spcAft>
              <a:buClr>
                <a:srgbClr val="000000"/>
              </a:buClr>
              <a:buSzPts val="1500"/>
              <a:buFont typeface="Noto Sans Symbols"/>
              <a:buChar char="▪"/>
            </a:pPr>
            <a:r>
              <a:rPr lang="en-US" sz="1500" b="0" i="0" u="none" strike="noStrike" cap="none">
                <a:solidFill>
                  <a:srgbClr val="000000"/>
                </a:solidFill>
                <a:latin typeface="Book Antiqua"/>
                <a:ea typeface="Book Antiqua"/>
                <a:cs typeface="Book Antiqua"/>
                <a:sym typeface="Book Antiqua"/>
              </a:rPr>
              <a:t>Exploring the services and techniques in physical layer</a:t>
            </a:r>
            <a:endParaRPr/>
          </a:p>
          <a:p>
            <a:pPr marL="600075" marR="0" lvl="1" indent="-257175" algn="just" rtl="0">
              <a:spcBef>
                <a:spcPts val="0"/>
              </a:spcBef>
              <a:spcAft>
                <a:spcPts val="0"/>
              </a:spcAft>
              <a:buClr>
                <a:srgbClr val="000000"/>
              </a:buClr>
              <a:buSzPts val="1500"/>
              <a:buFont typeface="Noto Sans Symbols"/>
              <a:buChar char="▪"/>
            </a:pPr>
            <a:r>
              <a:rPr lang="en-US" sz="1500" b="0" i="0" u="none" strike="noStrike" cap="none">
                <a:solidFill>
                  <a:srgbClr val="000000"/>
                </a:solidFill>
                <a:latin typeface="Book Antiqua"/>
                <a:ea typeface="Book Antiqua"/>
                <a:cs typeface="Book Antiqua"/>
                <a:sym typeface="Book Antiqua"/>
              </a:rPr>
              <a:t>Understand the functions of Data Link layer</a:t>
            </a:r>
            <a:endParaRPr/>
          </a:p>
          <a:p>
            <a:pPr marL="600075" marR="0" lvl="1" indent="-257175" algn="just" rtl="0">
              <a:spcBef>
                <a:spcPts val="0"/>
              </a:spcBef>
              <a:spcAft>
                <a:spcPts val="0"/>
              </a:spcAft>
              <a:buClr>
                <a:srgbClr val="000000"/>
              </a:buClr>
              <a:buSzPts val="1500"/>
              <a:buFont typeface="Noto Sans Symbols"/>
              <a:buChar char="▪"/>
            </a:pPr>
            <a:r>
              <a:rPr lang="en-US" sz="1500" b="0" i="0" u="none" strike="noStrike" cap="none">
                <a:solidFill>
                  <a:srgbClr val="000000"/>
                </a:solidFill>
                <a:latin typeface="Book Antiqua"/>
                <a:ea typeface="Book Antiqua"/>
                <a:cs typeface="Book Antiqua"/>
                <a:sym typeface="Book Antiqua"/>
              </a:rPr>
              <a:t>Implement and analyze the different Routing Protocols</a:t>
            </a:r>
            <a:endParaRPr sz="1350" b="0" i="0" u="none" strike="noStrike" cap="none">
              <a:solidFill>
                <a:srgbClr val="000000"/>
              </a:solidFill>
              <a:latin typeface="Times New Roman"/>
              <a:ea typeface="Times New Roman"/>
              <a:cs typeface="Times New Roman"/>
              <a:sym typeface="Times New Roman"/>
            </a:endParaRPr>
          </a:p>
        </p:txBody>
      </p:sp>
      <p:sp>
        <p:nvSpPr>
          <p:cNvPr id="186" name="Google Shape;186;p27"/>
          <p:cNvSpPr txBox="1"/>
          <p:nvPr/>
        </p:nvSpPr>
        <p:spPr>
          <a:xfrm>
            <a:off x="838200" y="3474984"/>
            <a:ext cx="7467600" cy="563616"/>
          </a:xfrm>
          <a:prstGeom prst="rect">
            <a:avLst/>
          </a:prstGeom>
          <a:noFill/>
          <a:ln>
            <a:noFill/>
          </a:ln>
        </p:spPr>
        <p:txBody>
          <a:bodyPr spcFirstLastPara="1" wrap="square" lIns="0" tIns="9525" rIns="0" bIns="0" anchor="t" anchorCtr="0">
            <a:spAutoFit/>
          </a:bodyPr>
          <a:lstStyle/>
          <a:p>
            <a:pPr marL="0" marR="0" lvl="0" indent="0" algn="l" rtl="0">
              <a:spcBef>
                <a:spcPts val="0"/>
              </a:spcBef>
              <a:spcAft>
                <a:spcPts val="0"/>
              </a:spcAft>
              <a:buNone/>
            </a:pPr>
            <a:r>
              <a:rPr lang="en-US" sz="1800" b="0" i="0" u="none" strike="noStrike" cap="none">
                <a:solidFill>
                  <a:srgbClr val="990099"/>
                </a:solidFill>
                <a:latin typeface="Times New Roman"/>
                <a:ea typeface="Times New Roman"/>
                <a:cs typeface="Times New Roman"/>
                <a:sym typeface="Times New Roman"/>
              </a:rPr>
              <a:t>Course Outcomes (CO):</a:t>
            </a:r>
            <a:endParaRPr/>
          </a:p>
          <a:p>
            <a:pPr marL="0" marR="0" lvl="0" indent="0" algn="l" rtl="0">
              <a:spcBef>
                <a:spcPts val="0"/>
              </a:spcBef>
              <a:spcAft>
                <a:spcPts val="0"/>
              </a:spcAft>
              <a:buNone/>
            </a:pPr>
            <a:r>
              <a:rPr lang="en-US" sz="1800" b="0" i="0" u="none" strike="noStrike" cap="none">
                <a:solidFill>
                  <a:srgbClr val="990099"/>
                </a:solidFill>
                <a:latin typeface="Times New Roman"/>
                <a:ea typeface="Times New Roman"/>
                <a:cs typeface="Times New Roman"/>
                <a:sym typeface="Times New Roman"/>
              </a:rPr>
              <a:t>At the end of this course, learners will be able to</a:t>
            </a:r>
            <a:endParaRPr sz="1800" b="0" i="0" u="none" strike="noStrike" cap="none">
              <a:solidFill>
                <a:srgbClr val="990099"/>
              </a:solidFill>
              <a:latin typeface="Times New Roman"/>
              <a:ea typeface="Times New Roman"/>
              <a:cs typeface="Times New Roman"/>
              <a:sym typeface="Times New Roman"/>
            </a:endParaRPr>
          </a:p>
        </p:txBody>
      </p:sp>
      <p:sp>
        <p:nvSpPr>
          <p:cNvPr id="187" name="Google Shape;187;p27"/>
          <p:cNvSpPr txBox="1"/>
          <p:nvPr/>
        </p:nvSpPr>
        <p:spPr>
          <a:xfrm>
            <a:off x="1143000" y="4267200"/>
            <a:ext cx="7620000" cy="1394613"/>
          </a:xfrm>
          <a:prstGeom prst="rect">
            <a:avLst/>
          </a:prstGeom>
          <a:noFill/>
          <a:ln>
            <a:noFill/>
          </a:ln>
        </p:spPr>
        <p:txBody>
          <a:bodyPr spcFirstLastPara="1" wrap="square" lIns="0" tIns="9525" rIns="0" bIns="0" anchor="t" anchorCtr="0">
            <a:spAutoFit/>
          </a:bodyPr>
          <a:lstStyle/>
          <a:p>
            <a:pPr marL="546497" marR="0" lvl="1" indent="-342900" algn="just" rtl="0">
              <a:spcBef>
                <a:spcPts val="0"/>
              </a:spcBef>
              <a:spcAft>
                <a:spcPts val="0"/>
              </a:spcAft>
              <a:buClr>
                <a:srgbClr val="000000"/>
              </a:buClr>
              <a:buSzPts val="1500"/>
              <a:buFont typeface="Lucida Sans"/>
              <a:buAutoNum type="arabicPeriod"/>
            </a:pPr>
            <a:r>
              <a:rPr lang="en-US" sz="1500" b="0" i="0" u="none" strike="noStrike" cap="none">
                <a:solidFill>
                  <a:srgbClr val="000000"/>
                </a:solidFill>
                <a:latin typeface="Book Antiqua"/>
                <a:ea typeface="Book Antiqua"/>
                <a:cs typeface="Book Antiqua"/>
                <a:sym typeface="Book Antiqua"/>
              </a:rPr>
              <a:t>Apply the knowledge of communication</a:t>
            </a:r>
            <a:endParaRPr/>
          </a:p>
          <a:p>
            <a:pPr marL="546497" marR="0" lvl="1" indent="-342900" algn="just" rtl="0">
              <a:spcBef>
                <a:spcPts val="0"/>
              </a:spcBef>
              <a:spcAft>
                <a:spcPts val="0"/>
              </a:spcAft>
              <a:buClr>
                <a:srgbClr val="000000"/>
              </a:buClr>
              <a:buSzPts val="1500"/>
              <a:buFont typeface="Lucida Sans"/>
              <a:buAutoNum type="arabicPeriod"/>
            </a:pPr>
            <a:r>
              <a:rPr lang="en-US" sz="1500" b="0" i="0" u="none" strike="noStrike" cap="none">
                <a:solidFill>
                  <a:srgbClr val="000000"/>
                </a:solidFill>
                <a:latin typeface="Book Antiqua"/>
                <a:ea typeface="Book Antiqua"/>
                <a:cs typeface="Book Antiqua"/>
                <a:sym typeface="Book Antiqua"/>
              </a:rPr>
              <a:t>Identify and design the network topologies</a:t>
            </a:r>
            <a:endParaRPr/>
          </a:p>
          <a:p>
            <a:pPr marL="546497" marR="0" lvl="1" indent="-342900" algn="just" rtl="0">
              <a:spcBef>
                <a:spcPts val="0"/>
              </a:spcBef>
              <a:spcAft>
                <a:spcPts val="0"/>
              </a:spcAft>
              <a:buClr>
                <a:srgbClr val="000000"/>
              </a:buClr>
              <a:buSzPts val="1500"/>
              <a:buFont typeface="Lucida Sans"/>
              <a:buAutoNum type="arabicPeriod"/>
            </a:pPr>
            <a:r>
              <a:rPr lang="en-US" sz="1500" b="0" i="0" u="none" strike="noStrike" cap="none">
                <a:solidFill>
                  <a:srgbClr val="000000"/>
                </a:solidFill>
                <a:latin typeface="Book Antiqua"/>
                <a:ea typeface="Book Antiqua"/>
                <a:cs typeface="Book Antiqua"/>
                <a:sym typeface="Book Antiqua"/>
              </a:rPr>
              <a:t>Design the network using addressing schemes</a:t>
            </a:r>
            <a:endParaRPr/>
          </a:p>
          <a:p>
            <a:pPr marL="546497" marR="0" lvl="1" indent="-342900" algn="just" rtl="0">
              <a:spcBef>
                <a:spcPts val="0"/>
              </a:spcBef>
              <a:spcAft>
                <a:spcPts val="0"/>
              </a:spcAft>
              <a:buClr>
                <a:srgbClr val="000000"/>
              </a:buClr>
              <a:buSzPts val="1500"/>
              <a:buFont typeface="Lucida Sans"/>
              <a:buAutoNum type="arabicPeriod"/>
            </a:pPr>
            <a:r>
              <a:rPr lang="en-US" sz="1500" b="0" i="0" u="none" strike="noStrike" cap="none">
                <a:solidFill>
                  <a:srgbClr val="000000"/>
                </a:solidFill>
                <a:latin typeface="Book Antiqua"/>
                <a:ea typeface="Book Antiqua"/>
                <a:cs typeface="Book Antiqua"/>
                <a:sym typeface="Book Antiqua"/>
              </a:rPr>
              <a:t>Identify and correct the errors in transmission</a:t>
            </a:r>
            <a:endParaRPr/>
          </a:p>
          <a:p>
            <a:pPr marL="546497" marR="0" lvl="1" indent="-342900" algn="just" rtl="0">
              <a:spcBef>
                <a:spcPts val="0"/>
              </a:spcBef>
              <a:spcAft>
                <a:spcPts val="0"/>
              </a:spcAft>
              <a:buClr>
                <a:srgbClr val="000000"/>
              </a:buClr>
              <a:buSzPts val="1500"/>
              <a:buFont typeface="Lucida Sans"/>
              <a:buAutoNum type="arabicPeriod"/>
            </a:pPr>
            <a:r>
              <a:rPr lang="en-US" sz="1500" b="0" i="0" u="none" strike="noStrike" cap="none">
                <a:solidFill>
                  <a:srgbClr val="000000"/>
                </a:solidFill>
                <a:latin typeface="Book Antiqua"/>
                <a:ea typeface="Book Antiqua"/>
                <a:cs typeface="Book Antiqua"/>
                <a:sym typeface="Book Antiqua"/>
              </a:rPr>
              <a:t>Identify the guided and unguided transmission media</a:t>
            </a:r>
            <a:endParaRPr/>
          </a:p>
          <a:p>
            <a:pPr marL="546497" marR="0" lvl="1" indent="-342900" algn="just" rtl="0">
              <a:spcBef>
                <a:spcPts val="0"/>
              </a:spcBef>
              <a:spcAft>
                <a:spcPts val="0"/>
              </a:spcAft>
              <a:buClr>
                <a:srgbClr val="000000"/>
              </a:buClr>
              <a:buSzPts val="1500"/>
              <a:buFont typeface="Lucida Sans"/>
              <a:buAutoNum type="arabicPeriod"/>
            </a:pPr>
            <a:r>
              <a:rPr lang="en-US" sz="1500" b="0" i="0" u="none" strike="noStrike" cap="none">
                <a:solidFill>
                  <a:srgbClr val="000000"/>
                </a:solidFill>
                <a:latin typeface="Book Antiqua"/>
                <a:ea typeface="Book Antiqua"/>
                <a:cs typeface="Book Antiqua"/>
                <a:sym typeface="Book Antiqua"/>
              </a:rPr>
              <a:t>Implement the various Routing Protocols</a:t>
            </a:r>
            <a:endParaRPr sz="1350" b="0" i="0" u="none" strike="noStrike" cap="none">
              <a:solidFill>
                <a:srgbClr val="000000"/>
              </a:solidFill>
              <a:latin typeface="Book Antiqua"/>
              <a:ea typeface="Book Antiqua"/>
              <a:cs typeface="Book Antiqua"/>
              <a:sym typeface="Book Antiqu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9392"/>
          <a:stretch/>
        </p:blipFill>
        <p:spPr>
          <a:xfrm>
            <a:off x="150869" y="1228724"/>
            <a:ext cx="7851662" cy="5171399"/>
          </a:xfrm>
          <a:prstGeom prst="rect">
            <a:avLst/>
          </a:prstGeom>
        </p:spPr>
      </p:pic>
      <p:pic>
        <p:nvPicPr>
          <p:cNvPr id="3" name="Google Shape;203;p29" descr="download.png"/>
          <p:cNvPicPr preferRelativeResize="0"/>
          <p:nvPr/>
        </p:nvPicPr>
        <p:blipFill rotWithShape="1">
          <a:blip r:embed="rId3">
            <a:alphaModFix/>
          </a:blip>
          <a:srcRect/>
          <a:stretch/>
        </p:blipFill>
        <p:spPr>
          <a:xfrm>
            <a:off x="7100888" y="152400"/>
            <a:ext cx="2043112" cy="647700"/>
          </a:xfrm>
          <a:prstGeom prst="rect">
            <a:avLst/>
          </a:prstGeom>
          <a:noFill/>
          <a:ln>
            <a:noFill/>
          </a:ln>
        </p:spPr>
      </p:pic>
      <p:sp>
        <p:nvSpPr>
          <p:cNvPr id="5" name="Title 2"/>
          <p:cNvSpPr txBox="1">
            <a:spLocks/>
          </p:cNvSpPr>
          <p:nvPr/>
        </p:nvSpPr>
        <p:spPr>
          <a:xfrm>
            <a:off x="457200" y="98809"/>
            <a:ext cx="7239000" cy="1143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defRPr/>
            </a:pPr>
            <a:r>
              <a:rPr lang="en-US" sz="4000" smtClean="0">
                <a:latin typeface="Times New Roman" panose="02020603050405020304" pitchFamily="18" charset="0"/>
                <a:cs typeface="Times New Roman" panose="02020603050405020304" pitchFamily="18" charset="0"/>
              </a:rPr>
              <a:t>Classful Addressing</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6166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F96CC3B-A4DC-4FB1-A9C8-3CF962202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38" y="1669321"/>
            <a:ext cx="8983262" cy="3519357"/>
          </a:xfrm>
          <a:prstGeom prst="rect">
            <a:avLst/>
          </a:prstGeom>
        </p:spPr>
      </p:pic>
      <p:sp>
        <p:nvSpPr>
          <p:cNvPr id="5" name="Title 2">
            <a:extLst>
              <a:ext uri="{FF2B5EF4-FFF2-40B4-BE49-F238E27FC236}">
                <a16:creationId xmlns:a16="http://schemas.microsoft.com/office/drawing/2014/main" xmlns="" id="{12064E00-C1F2-4463-969C-8FCAF5B5E807}"/>
              </a:ext>
            </a:extLst>
          </p:cNvPr>
          <p:cNvSpPr txBox="1">
            <a:spLocks/>
          </p:cNvSpPr>
          <p:nvPr/>
        </p:nvSpPr>
        <p:spPr>
          <a:xfrm>
            <a:off x="539552" y="526321"/>
            <a:ext cx="7239000" cy="59842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en-US" dirty="0">
                <a:latin typeface="Times New Roman" panose="02020603050405020304" pitchFamily="18" charset="0"/>
                <a:cs typeface="Times New Roman" panose="02020603050405020304" pitchFamily="18" charset="0"/>
              </a:rPr>
              <a:t>Classful Addressing – Class Range</a:t>
            </a:r>
          </a:p>
        </p:txBody>
      </p:sp>
      <p:pic>
        <p:nvPicPr>
          <p:cNvPr id="4" name="Google Shape;203;p29" descr="download.png"/>
          <p:cNvPicPr preferRelativeResize="0"/>
          <p:nvPr/>
        </p:nvPicPr>
        <p:blipFill rotWithShape="1">
          <a:blip r:embed="rId3">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831728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1"/>
          <p:cNvSpPr>
            <a:spLocks noGrp="1"/>
          </p:cNvSpPr>
          <p:nvPr>
            <p:ph type="sldNum" sz="quarter" idx="12"/>
          </p:nvPr>
        </p:nvSpPr>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1200">
                <a:solidFill>
                  <a:srgbClr val="B5A788"/>
                </a:solidFill>
              </a:rPr>
              <a:t>19.</a:t>
            </a:r>
            <a:fld id="{68E20D53-BFE0-4970-98A6-BF9E436E3ADD}" type="slidenum">
              <a:rPr lang="en-US" altLang="en-US" sz="1200">
                <a:solidFill>
                  <a:srgbClr val="B5A788"/>
                </a:solidFill>
              </a:rPr>
              <a:pPr/>
              <a:t>22</a:t>
            </a:fld>
            <a:endParaRPr lang="en-US" altLang="en-US" sz="1200">
              <a:solidFill>
                <a:srgbClr val="B5A788"/>
              </a:solidFill>
            </a:endParaRPr>
          </a:p>
        </p:txBody>
      </p:sp>
      <p:sp>
        <p:nvSpPr>
          <p:cNvPr id="1741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741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741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741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741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741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741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7418" name="Rectangle 9"/>
          <p:cNvSpPr>
            <a:spLocks noChangeArrowheads="1"/>
          </p:cNvSpPr>
          <p:nvPr/>
        </p:nvSpPr>
        <p:spPr bwMode="auto">
          <a:xfrm>
            <a:off x="1143000" y="1143000"/>
            <a:ext cx="7696200"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a:latin typeface="Times New Roman" panose="02020603050405020304" pitchFamily="18" charset="0"/>
              </a:rPr>
              <a:t>Change the following IPv4 addresses from binary notation to dotted-decimal notation.</a:t>
            </a:r>
          </a:p>
        </p:txBody>
      </p:sp>
      <p:sp>
        <p:nvSpPr>
          <p:cNvPr id="17419" name="Text Box 10"/>
          <p:cNvSpPr txBox="1">
            <a:spLocks noChangeArrowheads="1"/>
          </p:cNvSpPr>
          <p:nvPr/>
        </p:nvSpPr>
        <p:spPr bwMode="auto">
          <a:xfrm>
            <a:off x="1143000" y="0"/>
            <a:ext cx="19976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baseline="0" dirty="0">
                <a:solidFill>
                  <a:schemeClr val="hlink"/>
                </a:solidFill>
                <a:latin typeface="Times New Roman" panose="02020603050405020304" pitchFamily="18" charset="0"/>
              </a:rPr>
              <a:t>Example </a:t>
            </a:r>
            <a:r>
              <a:rPr lang="en-US" altLang="en-US" i="1" baseline="0" dirty="0" smtClean="0">
                <a:solidFill>
                  <a:schemeClr val="hlink"/>
                </a:solidFill>
                <a:latin typeface="Times New Roman" panose="02020603050405020304" pitchFamily="18" charset="0"/>
              </a:rPr>
              <a:t>1</a:t>
            </a:r>
            <a:endParaRPr lang="en-US" altLang="en-US" i="1" baseline="0" dirty="0">
              <a:solidFill>
                <a:schemeClr val="hlink"/>
              </a:solidFill>
              <a:latin typeface="Times New Roman" panose="02020603050405020304" pitchFamily="18" charset="0"/>
            </a:endParaRPr>
          </a:p>
        </p:txBody>
      </p:sp>
      <p:pic>
        <p:nvPicPr>
          <p:cNvPr id="1742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362200"/>
            <a:ext cx="6835775"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1" name="Rectangle 13"/>
          <p:cNvSpPr>
            <a:spLocks noChangeArrowheads="1"/>
          </p:cNvSpPr>
          <p:nvPr/>
        </p:nvSpPr>
        <p:spPr bwMode="auto">
          <a:xfrm>
            <a:off x="1143000" y="3581400"/>
            <a:ext cx="7696200" cy="180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dirty="0">
                <a:solidFill>
                  <a:schemeClr val="hlink"/>
                </a:solidFill>
                <a:latin typeface="Times New Roman" panose="02020603050405020304" pitchFamily="18" charset="0"/>
              </a:rPr>
              <a:t>Solution</a:t>
            </a:r>
          </a:p>
          <a:p>
            <a:pPr algn="just"/>
            <a:r>
              <a:rPr lang="en-US" altLang="en-US" sz="2800" i="1" baseline="0" dirty="0">
                <a:latin typeface="Times New Roman" panose="02020603050405020304" pitchFamily="18" charset="0"/>
              </a:rPr>
              <a:t>We replace each group of 8 bits with its equivalent decimal number (see Appendix B) and add dots for separation.</a:t>
            </a:r>
          </a:p>
        </p:txBody>
      </p:sp>
      <p:pic>
        <p:nvPicPr>
          <p:cNvPr id="1742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5486400"/>
            <a:ext cx="27209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9"/>
          <p:cNvSpPr>
            <a:spLocks noChangeArrowheads="1"/>
          </p:cNvSpPr>
          <p:nvPr/>
        </p:nvSpPr>
        <p:spPr bwMode="auto">
          <a:xfrm>
            <a:off x="1077913" y="1066635"/>
            <a:ext cx="7696200"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a:latin typeface="Times New Roman" panose="02020603050405020304" pitchFamily="18" charset="0"/>
              </a:rPr>
              <a:t>Change the following IPv4 addresses from binary notation to dotted-decimal notation.</a:t>
            </a:r>
          </a:p>
        </p:txBody>
      </p:sp>
      <p:pic>
        <p:nvPicPr>
          <p:cNvPr id="1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913" y="2285835"/>
            <a:ext cx="6835775"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3"/>
          <p:cNvSpPr>
            <a:spLocks noChangeArrowheads="1"/>
          </p:cNvSpPr>
          <p:nvPr/>
        </p:nvSpPr>
        <p:spPr bwMode="auto">
          <a:xfrm>
            <a:off x="1077913" y="3505035"/>
            <a:ext cx="7696200" cy="180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a:solidFill>
                  <a:schemeClr val="hlink"/>
                </a:solidFill>
                <a:latin typeface="Times New Roman" panose="02020603050405020304" pitchFamily="18" charset="0"/>
              </a:rPr>
              <a:t>Solution</a:t>
            </a:r>
          </a:p>
          <a:p>
            <a:pPr algn="just"/>
            <a:r>
              <a:rPr lang="en-US" altLang="en-US" sz="2800" i="1" baseline="0">
                <a:latin typeface="Times New Roman" panose="02020603050405020304" pitchFamily="18" charset="0"/>
              </a:rPr>
              <a:t>We replace each group of 8 bits with its equivalent decimal number (see Appendix B) and add dots for separation.</a:t>
            </a:r>
          </a:p>
        </p:txBody>
      </p:sp>
      <p:pic>
        <p:nvPicPr>
          <p:cNvPr id="18" name="Google Shape;203;p29" descr="download.png"/>
          <p:cNvPicPr preferRelativeResize="0"/>
          <p:nvPr/>
        </p:nvPicPr>
        <p:blipFill rotWithShape="1">
          <a:blip r:embed="rId5">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2058833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1"/>
          <p:cNvSpPr>
            <a:spLocks noGrp="1"/>
          </p:cNvSpPr>
          <p:nvPr>
            <p:ph type="sldNum" sz="quarter" idx="12"/>
          </p:nvPr>
        </p:nvSpPr>
        <p:spPr>
          <a:xfrm>
            <a:off x="5490664" y="6556248"/>
            <a:ext cx="588336" cy="228600"/>
          </a:xfrm>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1200">
                <a:solidFill>
                  <a:srgbClr val="B5A788"/>
                </a:solidFill>
              </a:rPr>
              <a:t>19.</a:t>
            </a:r>
            <a:fld id="{05F4F1EC-8816-4322-BC8B-86FFB6758F49}" type="slidenum">
              <a:rPr lang="en-US" altLang="en-US" sz="1200">
                <a:solidFill>
                  <a:srgbClr val="B5A788"/>
                </a:solidFill>
              </a:rPr>
              <a:pPr/>
              <a:t>23</a:t>
            </a:fld>
            <a:endParaRPr lang="en-US" altLang="en-US" sz="1200">
              <a:solidFill>
                <a:srgbClr val="B5A788"/>
              </a:solidFill>
            </a:endParaRPr>
          </a:p>
        </p:txBody>
      </p:sp>
      <p:sp>
        <p:nvSpPr>
          <p:cNvPr id="18435" name="Rectangle 2"/>
          <p:cNvSpPr>
            <a:spLocks noChangeArrowheads="1"/>
          </p:cNvSpPr>
          <p:nvPr/>
        </p:nvSpPr>
        <p:spPr bwMode="ltGray">
          <a:xfrm>
            <a:off x="876052"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8436" name="Rectangle 3"/>
          <p:cNvSpPr>
            <a:spLocks noChangeArrowheads="1"/>
          </p:cNvSpPr>
          <p:nvPr/>
        </p:nvSpPr>
        <p:spPr bwMode="ltGray">
          <a:xfrm>
            <a:off x="1258639"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8437" name="Rectangle 4"/>
          <p:cNvSpPr>
            <a:spLocks noChangeArrowheads="1"/>
          </p:cNvSpPr>
          <p:nvPr/>
        </p:nvSpPr>
        <p:spPr bwMode="ltGray">
          <a:xfrm>
            <a:off x="999877"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8438" name="Rectangle 5"/>
          <p:cNvSpPr>
            <a:spLocks noChangeArrowheads="1"/>
          </p:cNvSpPr>
          <p:nvPr/>
        </p:nvSpPr>
        <p:spPr bwMode="ltGray">
          <a:xfrm>
            <a:off x="1323380"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8439" name="Rectangle 6"/>
          <p:cNvSpPr>
            <a:spLocks noChangeArrowheads="1"/>
          </p:cNvSpPr>
          <p:nvPr/>
        </p:nvSpPr>
        <p:spPr bwMode="ltGray">
          <a:xfrm>
            <a:off x="585539"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8440" name="Rectangle 7"/>
          <p:cNvSpPr>
            <a:spLocks noChangeArrowheads="1"/>
          </p:cNvSpPr>
          <p:nvPr/>
        </p:nvSpPr>
        <p:spPr bwMode="gray">
          <a:xfrm>
            <a:off x="-49584"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8441" name="Rectangle 8"/>
          <p:cNvSpPr>
            <a:spLocks noChangeArrowheads="1"/>
          </p:cNvSpPr>
          <p:nvPr/>
        </p:nvSpPr>
        <p:spPr bwMode="gray">
          <a:xfrm>
            <a:off x="-36512"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8442" name="Rectangle 9"/>
          <p:cNvSpPr>
            <a:spLocks noChangeArrowheads="1"/>
          </p:cNvSpPr>
          <p:nvPr/>
        </p:nvSpPr>
        <p:spPr bwMode="auto">
          <a:xfrm>
            <a:off x="382216" y="1219200"/>
            <a:ext cx="7772400"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a:latin typeface="Times New Roman" panose="02020603050405020304" pitchFamily="18" charset="0"/>
              </a:rPr>
              <a:t>Change the following IPv4 addresses from dotted-decimal notation to binary notation.</a:t>
            </a:r>
          </a:p>
        </p:txBody>
      </p:sp>
      <p:sp>
        <p:nvSpPr>
          <p:cNvPr id="18443" name="Text Box 10"/>
          <p:cNvSpPr txBox="1">
            <a:spLocks noChangeArrowheads="1"/>
          </p:cNvSpPr>
          <p:nvPr/>
        </p:nvSpPr>
        <p:spPr bwMode="auto">
          <a:xfrm>
            <a:off x="1680921" y="3175"/>
            <a:ext cx="19976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baseline="0" dirty="0">
                <a:solidFill>
                  <a:schemeClr val="hlink"/>
                </a:solidFill>
                <a:latin typeface="Times New Roman" panose="02020603050405020304" pitchFamily="18" charset="0"/>
              </a:rPr>
              <a:t>Example </a:t>
            </a:r>
            <a:r>
              <a:rPr lang="en-US" altLang="en-US" i="1" baseline="0" dirty="0" smtClean="0">
                <a:solidFill>
                  <a:schemeClr val="hlink"/>
                </a:solidFill>
                <a:latin typeface="Times New Roman" panose="02020603050405020304" pitchFamily="18" charset="0"/>
              </a:rPr>
              <a:t>2</a:t>
            </a:r>
            <a:endParaRPr lang="en-US" altLang="en-US" i="1" baseline="0" dirty="0">
              <a:solidFill>
                <a:schemeClr val="hlink"/>
              </a:solidFill>
              <a:latin typeface="Times New Roman" panose="02020603050405020304" pitchFamily="18" charset="0"/>
            </a:endParaRPr>
          </a:p>
        </p:txBody>
      </p:sp>
      <p:pic>
        <p:nvPicPr>
          <p:cNvPr id="1844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29" y="2302002"/>
            <a:ext cx="28702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5" name="Rectangle 12"/>
          <p:cNvSpPr>
            <a:spLocks noChangeArrowheads="1"/>
          </p:cNvSpPr>
          <p:nvPr/>
        </p:nvSpPr>
        <p:spPr bwMode="auto">
          <a:xfrm>
            <a:off x="382216" y="3352800"/>
            <a:ext cx="7772400" cy="1373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dirty="0">
                <a:solidFill>
                  <a:schemeClr val="hlink"/>
                </a:solidFill>
                <a:latin typeface="Times New Roman" panose="02020603050405020304" pitchFamily="18" charset="0"/>
              </a:rPr>
              <a:t>Solution</a:t>
            </a:r>
          </a:p>
          <a:p>
            <a:pPr algn="just"/>
            <a:r>
              <a:rPr lang="en-US" altLang="en-US" sz="2800" i="1" baseline="0" dirty="0">
                <a:latin typeface="Times New Roman" panose="02020603050405020304" pitchFamily="18" charset="0"/>
              </a:rPr>
              <a:t>We replace each decimal number with its binary equivalent </a:t>
            </a:r>
          </a:p>
        </p:txBody>
      </p:sp>
      <p:pic>
        <p:nvPicPr>
          <p:cNvPr id="18446"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216" y="4897438"/>
            <a:ext cx="727710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oogle Shape;203;p29" descr="download.png"/>
          <p:cNvPicPr preferRelativeResize="0"/>
          <p:nvPr/>
        </p:nvPicPr>
        <p:blipFill rotWithShape="1">
          <a:blip r:embed="rId5">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633222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1"/>
          <p:cNvSpPr>
            <a:spLocks noGrp="1"/>
          </p:cNvSpPr>
          <p:nvPr>
            <p:ph type="sldNum" sz="quarter" idx="12"/>
          </p:nvPr>
        </p:nvSpPr>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1200">
                <a:solidFill>
                  <a:srgbClr val="B5A788"/>
                </a:solidFill>
              </a:rPr>
              <a:t>19.</a:t>
            </a:r>
            <a:fld id="{35F6ACC1-281F-4829-A1BC-4E40E1D19C1A}" type="slidenum">
              <a:rPr lang="en-US" altLang="en-US" sz="1200">
                <a:solidFill>
                  <a:srgbClr val="B5A788"/>
                </a:solidFill>
              </a:rPr>
              <a:pPr/>
              <a:t>24</a:t>
            </a:fld>
            <a:endParaRPr lang="en-US" altLang="en-US" sz="1200">
              <a:solidFill>
                <a:srgbClr val="B5A788"/>
              </a:solidFill>
            </a:endParaRPr>
          </a:p>
        </p:txBody>
      </p:sp>
      <p:sp>
        <p:nvSpPr>
          <p:cNvPr id="2150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150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150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151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151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151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151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1514" name="Rectangle 9"/>
          <p:cNvSpPr>
            <a:spLocks noChangeArrowheads="1"/>
          </p:cNvSpPr>
          <p:nvPr/>
        </p:nvSpPr>
        <p:spPr bwMode="auto">
          <a:xfrm>
            <a:off x="1143000" y="1143000"/>
            <a:ext cx="7772400" cy="2227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a:latin typeface="Times New Roman" panose="02020603050405020304" pitchFamily="18" charset="0"/>
              </a:rPr>
              <a:t>Find the class of each address.</a:t>
            </a:r>
          </a:p>
          <a:p>
            <a:pPr algn="just"/>
            <a:r>
              <a:rPr lang="en-US" altLang="en-US" sz="2800" i="1" baseline="0">
                <a:solidFill>
                  <a:schemeClr val="hlink"/>
                </a:solidFill>
                <a:latin typeface="Times New Roman" panose="02020603050405020304" pitchFamily="18" charset="0"/>
              </a:rPr>
              <a:t>a.</a:t>
            </a:r>
            <a:r>
              <a:rPr lang="en-US" altLang="en-US" sz="2800" i="1" baseline="0">
                <a:latin typeface="Times New Roman" panose="02020603050405020304" pitchFamily="18" charset="0"/>
              </a:rPr>
              <a:t>   </a:t>
            </a:r>
            <a:r>
              <a:rPr lang="en-US" altLang="en-US" sz="2800" u="sng" baseline="0">
                <a:solidFill>
                  <a:srgbClr val="009900"/>
                </a:solidFill>
                <a:latin typeface="Times New Roman" panose="02020603050405020304" pitchFamily="18" charset="0"/>
              </a:rPr>
              <a:t>0</a:t>
            </a:r>
            <a:r>
              <a:rPr lang="en-US" altLang="en-US" sz="2800" b="0" baseline="0">
                <a:latin typeface="Times New Roman" panose="02020603050405020304" pitchFamily="18" charset="0"/>
              </a:rPr>
              <a:t>0000001 00001011 00001011 11101111</a:t>
            </a:r>
          </a:p>
          <a:p>
            <a:pPr algn="just"/>
            <a:r>
              <a:rPr lang="en-US" altLang="en-US" sz="2800" i="1" baseline="0">
                <a:solidFill>
                  <a:schemeClr val="hlink"/>
                </a:solidFill>
                <a:latin typeface="Times New Roman" panose="02020603050405020304" pitchFamily="18" charset="0"/>
              </a:rPr>
              <a:t>b.</a:t>
            </a:r>
            <a:r>
              <a:rPr lang="en-US" altLang="en-US" sz="2800" i="1" baseline="0">
                <a:latin typeface="Times New Roman" panose="02020603050405020304" pitchFamily="18" charset="0"/>
              </a:rPr>
              <a:t>   </a:t>
            </a:r>
            <a:r>
              <a:rPr lang="en-US" altLang="en-US" sz="2800" u="sng" baseline="0">
                <a:solidFill>
                  <a:srgbClr val="009900"/>
                </a:solidFill>
                <a:latin typeface="Times New Roman" panose="02020603050405020304" pitchFamily="18" charset="0"/>
              </a:rPr>
              <a:t>110</a:t>
            </a:r>
            <a:r>
              <a:rPr lang="en-US" altLang="en-US" sz="2800" b="0" baseline="0">
                <a:latin typeface="Times New Roman" panose="02020603050405020304" pitchFamily="18" charset="0"/>
              </a:rPr>
              <a:t>00001 10000011 00011011 11111111</a:t>
            </a:r>
          </a:p>
          <a:p>
            <a:pPr algn="just"/>
            <a:r>
              <a:rPr lang="en-US" altLang="en-US" sz="2800" i="1" baseline="0">
                <a:solidFill>
                  <a:schemeClr val="hlink"/>
                </a:solidFill>
                <a:latin typeface="Times New Roman" panose="02020603050405020304" pitchFamily="18" charset="0"/>
              </a:rPr>
              <a:t>c.</a:t>
            </a:r>
            <a:r>
              <a:rPr lang="en-US" altLang="en-US" sz="2800" i="1" baseline="0">
                <a:latin typeface="Times New Roman" panose="02020603050405020304" pitchFamily="18" charset="0"/>
              </a:rPr>
              <a:t>   </a:t>
            </a:r>
            <a:r>
              <a:rPr lang="en-US" altLang="en-US" sz="2800" u="sng" baseline="0">
                <a:solidFill>
                  <a:srgbClr val="009900"/>
                </a:solidFill>
                <a:latin typeface="Times New Roman" panose="02020603050405020304" pitchFamily="18" charset="0"/>
              </a:rPr>
              <a:t>14</a:t>
            </a:r>
            <a:r>
              <a:rPr lang="en-US" altLang="en-US" sz="2800" b="0" baseline="0">
                <a:latin typeface="Times New Roman" panose="02020603050405020304" pitchFamily="18" charset="0"/>
              </a:rPr>
              <a:t>.23.120.8</a:t>
            </a:r>
          </a:p>
          <a:p>
            <a:pPr algn="just"/>
            <a:r>
              <a:rPr lang="en-US" altLang="en-US" sz="2800" i="1" baseline="0">
                <a:solidFill>
                  <a:schemeClr val="hlink"/>
                </a:solidFill>
                <a:latin typeface="Times New Roman" panose="02020603050405020304" pitchFamily="18" charset="0"/>
              </a:rPr>
              <a:t>d.</a:t>
            </a:r>
            <a:r>
              <a:rPr lang="en-US" altLang="en-US" sz="2800" i="1" baseline="0">
                <a:latin typeface="Times New Roman" panose="02020603050405020304" pitchFamily="18" charset="0"/>
              </a:rPr>
              <a:t>   </a:t>
            </a:r>
            <a:r>
              <a:rPr lang="en-US" altLang="en-US" sz="2800" u="sng" baseline="0">
                <a:solidFill>
                  <a:srgbClr val="009900"/>
                </a:solidFill>
                <a:latin typeface="Times New Roman" panose="02020603050405020304" pitchFamily="18" charset="0"/>
              </a:rPr>
              <a:t>252</a:t>
            </a:r>
            <a:r>
              <a:rPr lang="en-US" altLang="en-US" sz="2800" b="0" baseline="0">
                <a:latin typeface="Times New Roman" panose="02020603050405020304" pitchFamily="18" charset="0"/>
              </a:rPr>
              <a:t>.5.15.111</a:t>
            </a:r>
          </a:p>
        </p:txBody>
      </p:sp>
      <p:sp>
        <p:nvSpPr>
          <p:cNvPr id="21515" name="Text Box 10"/>
          <p:cNvSpPr txBox="1">
            <a:spLocks noChangeArrowheads="1"/>
          </p:cNvSpPr>
          <p:nvPr/>
        </p:nvSpPr>
        <p:spPr bwMode="auto">
          <a:xfrm>
            <a:off x="1143000" y="0"/>
            <a:ext cx="19976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baseline="0" dirty="0">
                <a:solidFill>
                  <a:schemeClr val="hlink"/>
                </a:solidFill>
                <a:latin typeface="Times New Roman" panose="02020603050405020304" pitchFamily="18" charset="0"/>
              </a:rPr>
              <a:t>Example </a:t>
            </a:r>
            <a:r>
              <a:rPr lang="en-US" altLang="en-US" i="1" baseline="0" dirty="0" smtClean="0">
                <a:solidFill>
                  <a:schemeClr val="hlink"/>
                </a:solidFill>
                <a:latin typeface="Times New Roman" panose="02020603050405020304" pitchFamily="18" charset="0"/>
              </a:rPr>
              <a:t>3</a:t>
            </a:r>
            <a:endParaRPr lang="en-US" altLang="en-US" i="1" baseline="0" dirty="0">
              <a:solidFill>
                <a:schemeClr val="hlink"/>
              </a:solidFill>
              <a:latin typeface="Times New Roman" panose="02020603050405020304" pitchFamily="18" charset="0"/>
            </a:endParaRPr>
          </a:p>
        </p:txBody>
      </p:sp>
      <p:sp>
        <p:nvSpPr>
          <p:cNvPr id="21516" name="Rectangle 11"/>
          <p:cNvSpPr>
            <a:spLocks noChangeArrowheads="1"/>
          </p:cNvSpPr>
          <p:nvPr/>
        </p:nvSpPr>
        <p:spPr bwMode="auto">
          <a:xfrm>
            <a:off x="1143000" y="3657600"/>
            <a:ext cx="7696200" cy="3108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800" i="1" baseline="0">
                <a:latin typeface="Times New Roman" panose="02020603050405020304" pitchFamily="18" charset="0"/>
              </a:rPr>
              <a:t>Solution</a:t>
            </a:r>
          </a:p>
          <a:p>
            <a:r>
              <a:rPr lang="en-US" altLang="en-US" sz="2800" i="1" baseline="0">
                <a:solidFill>
                  <a:schemeClr val="hlink"/>
                </a:solidFill>
                <a:latin typeface="Times New Roman" panose="02020603050405020304" pitchFamily="18" charset="0"/>
              </a:rPr>
              <a:t>a.</a:t>
            </a:r>
            <a:r>
              <a:rPr lang="en-US" altLang="en-US" sz="2800" i="1" baseline="0">
                <a:latin typeface="Times New Roman" panose="02020603050405020304" pitchFamily="18" charset="0"/>
              </a:rPr>
              <a:t> The first bit is 0. This is a class A address.</a:t>
            </a:r>
          </a:p>
          <a:p>
            <a:r>
              <a:rPr lang="en-US" altLang="en-US" sz="2800" i="1" baseline="0">
                <a:solidFill>
                  <a:schemeClr val="hlink"/>
                </a:solidFill>
                <a:latin typeface="Times New Roman" panose="02020603050405020304" pitchFamily="18" charset="0"/>
              </a:rPr>
              <a:t>b.</a:t>
            </a:r>
            <a:r>
              <a:rPr lang="en-US" altLang="en-US" sz="2800" i="1" baseline="0">
                <a:latin typeface="Times New Roman" panose="02020603050405020304" pitchFamily="18" charset="0"/>
              </a:rPr>
              <a:t> The first 2 bits are 1; the third bit is 0. This is a class C</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     address.</a:t>
            </a:r>
          </a:p>
          <a:p>
            <a:r>
              <a:rPr lang="en-US" altLang="en-US" sz="2800" i="1" baseline="0">
                <a:solidFill>
                  <a:schemeClr val="hlink"/>
                </a:solidFill>
                <a:latin typeface="Times New Roman" panose="02020603050405020304" pitchFamily="18" charset="0"/>
              </a:rPr>
              <a:t>c.</a:t>
            </a:r>
            <a:r>
              <a:rPr lang="en-US" altLang="en-US" sz="2800" i="1" baseline="0">
                <a:latin typeface="Times New Roman" panose="02020603050405020304" pitchFamily="18" charset="0"/>
              </a:rPr>
              <a:t> The first byte is 14; the class is A.</a:t>
            </a:r>
          </a:p>
          <a:p>
            <a:r>
              <a:rPr lang="en-US" altLang="en-US" sz="2800" i="1" baseline="0">
                <a:solidFill>
                  <a:schemeClr val="hlink"/>
                </a:solidFill>
                <a:latin typeface="Times New Roman" panose="02020603050405020304" pitchFamily="18" charset="0"/>
              </a:rPr>
              <a:t>d.</a:t>
            </a:r>
            <a:r>
              <a:rPr lang="en-US" altLang="en-US" sz="2800" i="1" baseline="0">
                <a:latin typeface="Times New Roman" panose="02020603050405020304" pitchFamily="18" charset="0"/>
              </a:rPr>
              <a:t> The first byte is 252; the class is E.</a:t>
            </a:r>
          </a:p>
        </p:txBody>
      </p:sp>
      <p:pic>
        <p:nvPicPr>
          <p:cNvPr id="13" name="Google Shape;203;p29" descr="download.png"/>
          <p:cNvPicPr preferRelativeResize="0"/>
          <p:nvPr/>
        </p:nvPicPr>
        <p:blipFill rotWithShape="1">
          <a:blip r:embed="rId3">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1629160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2"/>
          <p:cNvSpPr txBox="1">
            <a:spLocks noChangeArrowheads="1"/>
          </p:cNvSpPr>
          <p:nvPr/>
        </p:nvSpPr>
        <p:spPr bwMode="auto">
          <a:xfrm>
            <a:off x="533400" y="1828800"/>
            <a:ext cx="76594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400" baseline="0" dirty="0">
                <a:solidFill>
                  <a:schemeClr val="folHlink"/>
                </a:solidFill>
                <a:latin typeface="Times New Roman" pitchFamily="18" charset="0"/>
              </a:rPr>
              <a:t>Table </a:t>
            </a:r>
            <a:r>
              <a:rPr lang="en-US" sz="2400" baseline="0" dirty="0" smtClean="0">
                <a:solidFill>
                  <a:schemeClr val="folHlink"/>
                </a:solidFill>
                <a:latin typeface="Times New Roman" pitchFamily="18" charset="0"/>
              </a:rPr>
              <a:t>1  </a:t>
            </a:r>
            <a:r>
              <a:rPr lang="en-US" sz="2000" i="1" baseline="0" dirty="0">
                <a:latin typeface="Times New Roman" pitchFamily="18" charset="0"/>
              </a:rPr>
              <a:t>Number of blocks and block size in </a:t>
            </a:r>
            <a:r>
              <a:rPr lang="en-US" sz="2000" i="1" baseline="0" dirty="0" err="1">
                <a:latin typeface="Times New Roman" pitchFamily="18" charset="0"/>
              </a:rPr>
              <a:t>classful</a:t>
            </a:r>
            <a:r>
              <a:rPr lang="en-US" sz="2000" i="1" baseline="0" dirty="0">
                <a:latin typeface="Times New Roman" pitchFamily="18" charset="0"/>
              </a:rPr>
              <a:t> IPv4 addressing</a:t>
            </a:r>
          </a:p>
        </p:txBody>
      </p:sp>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2293938"/>
            <a:ext cx="8026400" cy="235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203;p29" descr="download.png"/>
          <p:cNvPicPr preferRelativeResize="0"/>
          <p:nvPr/>
        </p:nvPicPr>
        <p:blipFill rotWithShape="1">
          <a:blip r:embed="rId4">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626565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301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301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301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301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301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301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3018" name="Line 9"/>
          <p:cNvSpPr>
            <a:spLocks noChangeShapeType="1"/>
          </p:cNvSpPr>
          <p:nvPr/>
        </p:nvSpPr>
        <p:spPr bwMode="auto">
          <a:xfrm>
            <a:off x="457200" y="26670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3019" name="Line 10"/>
          <p:cNvSpPr>
            <a:spLocks noChangeShapeType="1"/>
          </p:cNvSpPr>
          <p:nvPr/>
        </p:nvSpPr>
        <p:spPr bwMode="auto">
          <a:xfrm>
            <a:off x="458788" y="39624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3020" name="Rectangle 11"/>
          <p:cNvSpPr>
            <a:spLocks noChangeArrowheads="1"/>
          </p:cNvSpPr>
          <p:nvPr/>
        </p:nvSpPr>
        <p:spPr bwMode="auto">
          <a:xfrm>
            <a:off x="495300" y="2759075"/>
            <a:ext cx="8077200" cy="1066800"/>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p>
            <a:pPr algn="ctr"/>
            <a:r>
              <a:rPr lang="en-US" baseline="0"/>
              <a:t>In classful addressing, a large part of the available addresses were wasted.</a:t>
            </a:r>
          </a:p>
        </p:txBody>
      </p:sp>
      <p:grpSp>
        <p:nvGrpSpPr>
          <p:cNvPr id="43021" name="Group 12"/>
          <p:cNvGrpSpPr>
            <a:grpSpLocks/>
          </p:cNvGrpSpPr>
          <p:nvPr/>
        </p:nvGrpSpPr>
        <p:grpSpPr bwMode="auto">
          <a:xfrm>
            <a:off x="457200" y="1981200"/>
            <a:ext cx="1143000" cy="566738"/>
            <a:chOff x="1200" y="1248"/>
            <a:chExt cx="720" cy="357"/>
          </a:xfrm>
        </p:grpSpPr>
        <p:pic>
          <p:nvPicPr>
            <p:cNvPr id="4302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3" name="Text Box 14"/>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800" i="1" baseline="0">
                  <a:solidFill>
                    <a:schemeClr val="hlink"/>
                  </a:solidFill>
                  <a:latin typeface="Times New Roman" pitchFamily="18" charset="0"/>
                </a:rPr>
                <a:t>Note</a:t>
              </a:r>
            </a:p>
          </p:txBody>
        </p:sp>
      </p:grpSp>
      <p:pic>
        <p:nvPicPr>
          <p:cNvPr id="16" name="Google Shape;203;p29" descr="download.png"/>
          <p:cNvPicPr preferRelativeResize="0"/>
          <p:nvPr/>
        </p:nvPicPr>
        <p:blipFill rotWithShape="1">
          <a:blip r:embed="rId4">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3390030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 Box 2"/>
          <p:cNvSpPr txBox="1">
            <a:spLocks noChangeArrowheads="1"/>
          </p:cNvSpPr>
          <p:nvPr/>
        </p:nvSpPr>
        <p:spPr bwMode="auto">
          <a:xfrm>
            <a:off x="533400" y="2209800"/>
            <a:ext cx="528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400" baseline="0" dirty="0">
                <a:solidFill>
                  <a:schemeClr val="folHlink"/>
                </a:solidFill>
                <a:latin typeface="Times New Roman" pitchFamily="18" charset="0"/>
              </a:rPr>
              <a:t>Table </a:t>
            </a:r>
            <a:r>
              <a:rPr lang="en-US" sz="2400" baseline="0" dirty="0" smtClean="0">
                <a:solidFill>
                  <a:schemeClr val="folHlink"/>
                </a:solidFill>
                <a:latin typeface="Times New Roman" pitchFamily="18" charset="0"/>
              </a:rPr>
              <a:t>2  </a:t>
            </a:r>
            <a:r>
              <a:rPr lang="en-US" sz="2000" i="1" baseline="0" dirty="0">
                <a:latin typeface="Times New Roman" pitchFamily="18" charset="0"/>
              </a:rPr>
              <a:t>Default masks for </a:t>
            </a:r>
            <a:r>
              <a:rPr lang="en-US" sz="2000" i="1" baseline="0" dirty="0" err="1">
                <a:latin typeface="Times New Roman" pitchFamily="18" charset="0"/>
              </a:rPr>
              <a:t>classful</a:t>
            </a:r>
            <a:r>
              <a:rPr lang="en-US" sz="2000" i="1" baseline="0" dirty="0">
                <a:latin typeface="Times New Roman" pitchFamily="18" charset="0"/>
              </a:rPr>
              <a:t> addressing</a:t>
            </a:r>
          </a:p>
        </p:txBody>
      </p:sp>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722563"/>
            <a:ext cx="8291512" cy="162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203;p29" descr="download.png"/>
          <p:cNvPicPr preferRelativeResize="0"/>
          <p:nvPr/>
        </p:nvPicPr>
        <p:blipFill rotWithShape="1">
          <a:blip r:embed="rId4">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3387181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506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506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506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506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506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506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5066" name="Line 9"/>
          <p:cNvSpPr>
            <a:spLocks noChangeShapeType="1"/>
          </p:cNvSpPr>
          <p:nvPr/>
        </p:nvSpPr>
        <p:spPr bwMode="auto">
          <a:xfrm>
            <a:off x="457200" y="26670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067" name="Line 10"/>
          <p:cNvSpPr>
            <a:spLocks noChangeShapeType="1"/>
          </p:cNvSpPr>
          <p:nvPr/>
        </p:nvSpPr>
        <p:spPr bwMode="auto">
          <a:xfrm>
            <a:off x="458788" y="44196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068" name="Rectangle 11"/>
          <p:cNvSpPr>
            <a:spLocks noChangeArrowheads="1"/>
          </p:cNvSpPr>
          <p:nvPr/>
        </p:nvSpPr>
        <p:spPr bwMode="auto">
          <a:xfrm>
            <a:off x="495300" y="2759075"/>
            <a:ext cx="8077200" cy="1554163"/>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p>
            <a:pPr algn="ctr"/>
            <a:r>
              <a:rPr lang="en-US" baseline="0"/>
              <a:t>Classful addressing, which is almost obsolete, is replaced with classless addressing.</a:t>
            </a:r>
          </a:p>
        </p:txBody>
      </p:sp>
      <p:grpSp>
        <p:nvGrpSpPr>
          <p:cNvPr id="45069" name="Group 12"/>
          <p:cNvGrpSpPr>
            <a:grpSpLocks/>
          </p:cNvGrpSpPr>
          <p:nvPr/>
        </p:nvGrpSpPr>
        <p:grpSpPr bwMode="auto">
          <a:xfrm>
            <a:off x="457200" y="1981200"/>
            <a:ext cx="1143000" cy="566738"/>
            <a:chOff x="1200" y="1248"/>
            <a:chExt cx="720" cy="357"/>
          </a:xfrm>
        </p:grpSpPr>
        <p:pic>
          <p:nvPicPr>
            <p:cNvPr id="45070"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1" name="Text Box 14"/>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800" i="1" baseline="0">
                  <a:solidFill>
                    <a:schemeClr val="hlink"/>
                  </a:solidFill>
                  <a:latin typeface="Times New Roman" pitchFamily="18" charset="0"/>
                </a:rPr>
                <a:t>Note</a:t>
              </a:r>
            </a:p>
          </p:txBody>
        </p:sp>
      </p:grpSp>
      <p:pic>
        <p:nvPicPr>
          <p:cNvPr id="16" name="Google Shape;203;p29" descr="download.png"/>
          <p:cNvPicPr preferRelativeResize="0"/>
          <p:nvPr/>
        </p:nvPicPr>
        <p:blipFill rotWithShape="1">
          <a:blip r:embed="rId4">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2275090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608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608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608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608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608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608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6090" name="Line 9"/>
          <p:cNvSpPr>
            <a:spLocks noChangeShapeType="1"/>
          </p:cNvSpPr>
          <p:nvPr/>
        </p:nvSpPr>
        <p:spPr bwMode="auto">
          <a:xfrm>
            <a:off x="457200" y="26670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091" name="Line 10"/>
          <p:cNvSpPr>
            <a:spLocks noChangeShapeType="1"/>
          </p:cNvSpPr>
          <p:nvPr/>
        </p:nvSpPr>
        <p:spPr bwMode="auto">
          <a:xfrm>
            <a:off x="458788" y="54102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092" name="Rectangle 11"/>
          <p:cNvSpPr>
            <a:spLocks noChangeArrowheads="1"/>
          </p:cNvSpPr>
          <p:nvPr/>
        </p:nvSpPr>
        <p:spPr bwMode="auto">
          <a:xfrm>
            <a:off x="495300" y="2759075"/>
            <a:ext cx="8077200" cy="2528888"/>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p>
            <a:pPr algn="ctr"/>
            <a:r>
              <a:rPr lang="en-US" baseline="0"/>
              <a:t>In IPv4 addressing, a block of </a:t>
            </a:r>
            <a:br>
              <a:rPr lang="en-US" baseline="0"/>
            </a:br>
            <a:r>
              <a:rPr lang="en-US" baseline="0"/>
              <a:t>addresses can be defined as</a:t>
            </a:r>
          </a:p>
          <a:p>
            <a:pPr algn="ctr"/>
            <a:r>
              <a:rPr lang="en-US" baseline="0"/>
              <a:t>x.y.z.t /</a:t>
            </a:r>
            <a:r>
              <a:rPr lang="en-US" i="1" baseline="0"/>
              <a:t>n</a:t>
            </a:r>
          </a:p>
          <a:p>
            <a:pPr algn="ctr"/>
            <a:r>
              <a:rPr lang="en-US" baseline="0"/>
              <a:t>in which x.y.z.t defines one of the addresses and the /</a:t>
            </a:r>
            <a:r>
              <a:rPr lang="en-US" i="1" baseline="0"/>
              <a:t>n</a:t>
            </a:r>
            <a:r>
              <a:rPr lang="en-US" baseline="0"/>
              <a:t> defines the mask.</a:t>
            </a:r>
          </a:p>
        </p:txBody>
      </p:sp>
      <p:grpSp>
        <p:nvGrpSpPr>
          <p:cNvPr id="46093" name="Group 12"/>
          <p:cNvGrpSpPr>
            <a:grpSpLocks/>
          </p:cNvGrpSpPr>
          <p:nvPr/>
        </p:nvGrpSpPr>
        <p:grpSpPr bwMode="auto">
          <a:xfrm>
            <a:off x="457200" y="1981200"/>
            <a:ext cx="1143000" cy="566738"/>
            <a:chOff x="1200" y="1248"/>
            <a:chExt cx="720" cy="357"/>
          </a:xfrm>
        </p:grpSpPr>
        <p:pic>
          <p:nvPicPr>
            <p:cNvPr id="4609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5" name="Text Box 14"/>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800" i="1" baseline="0">
                  <a:solidFill>
                    <a:schemeClr val="hlink"/>
                  </a:solidFill>
                  <a:latin typeface="Times New Roman" pitchFamily="18" charset="0"/>
                </a:rPr>
                <a:t>Note</a:t>
              </a:r>
            </a:p>
          </p:txBody>
        </p:sp>
      </p:grpSp>
      <p:pic>
        <p:nvPicPr>
          <p:cNvPr id="16" name="Google Shape;203;p29" descr="download.png"/>
          <p:cNvPicPr preferRelativeResize="0"/>
          <p:nvPr/>
        </p:nvPicPr>
        <p:blipFill rotWithShape="1">
          <a:blip r:embed="rId4">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2673393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8"/>
          <p:cNvSpPr txBox="1">
            <a:spLocks noGrp="1"/>
          </p:cNvSpPr>
          <p:nvPr>
            <p:ph type="title"/>
          </p:nvPr>
        </p:nvSpPr>
        <p:spPr>
          <a:xfrm>
            <a:off x="0" y="0"/>
            <a:ext cx="6019800" cy="1066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solidFill>
                  <a:srgbClr val="FF0000"/>
                </a:solidFill>
                <a:latin typeface="Times New Roman"/>
                <a:ea typeface="Times New Roman"/>
                <a:cs typeface="Times New Roman"/>
                <a:sym typeface="Times New Roman"/>
              </a:rPr>
              <a:t>UNIT –</a:t>
            </a:r>
            <a:r>
              <a:rPr lang="en-US" b="1" dirty="0" smtClean="0">
                <a:solidFill>
                  <a:srgbClr val="FF0000"/>
                </a:solidFill>
                <a:latin typeface="Times New Roman"/>
                <a:ea typeface="Times New Roman"/>
                <a:cs typeface="Times New Roman"/>
                <a:sym typeface="Times New Roman"/>
              </a:rPr>
              <a:t>II  </a:t>
            </a:r>
            <a:r>
              <a:rPr lang="en-US" b="1" dirty="0">
                <a:solidFill>
                  <a:srgbClr val="FF0000"/>
                </a:solidFill>
                <a:latin typeface="Times New Roman"/>
                <a:ea typeface="Times New Roman"/>
                <a:cs typeface="Times New Roman"/>
                <a:sym typeface="Times New Roman"/>
              </a:rPr>
              <a:t>Contents</a:t>
            </a:r>
            <a:endParaRPr dirty="0"/>
          </a:p>
        </p:txBody>
      </p:sp>
      <p:sp>
        <p:nvSpPr>
          <p:cNvPr id="193" name="Google Shape;193;p28"/>
          <p:cNvSpPr txBox="1">
            <a:spLocks noGrp="1"/>
          </p:cNvSpPr>
          <p:nvPr>
            <p:ph type="body" idx="1"/>
          </p:nvPr>
        </p:nvSpPr>
        <p:spPr>
          <a:xfrm>
            <a:off x="533400" y="1219200"/>
            <a:ext cx="8229600" cy="5257800"/>
          </a:xfrm>
          <a:prstGeom prst="rect">
            <a:avLst/>
          </a:prstGeom>
          <a:noFill/>
          <a:ln>
            <a:noFill/>
          </a:ln>
        </p:spPr>
        <p:txBody>
          <a:bodyPr spcFirstLastPara="1" wrap="square" lIns="91425" tIns="45700" rIns="91425" bIns="45700" anchor="t" anchorCtr="0">
            <a:normAutofit/>
          </a:bodyPr>
          <a:lstStyle/>
          <a:p>
            <a:pPr marL="342900" lvl="0">
              <a:spcBef>
                <a:spcPts val="0"/>
              </a:spcBef>
              <a:buSzPct val="100000"/>
            </a:pPr>
            <a:r>
              <a:rPr lang="en-US" sz="2800" dirty="0">
                <a:latin typeface="Times New Roman" panose="02020603050405020304" pitchFamily="18" charset="0"/>
                <a:cs typeface="Times New Roman" panose="02020603050405020304" pitchFamily="18" charset="0"/>
              </a:rPr>
              <a:t>IPv4 Addressing, Address </a:t>
            </a:r>
            <a:r>
              <a:rPr lang="en-US" sz="2800" dirty="0" smtClean="0">
                <a:latin typeface="Times New Roman" panose="02020603050405020304" pitchFamily="18" charset="0"/>
                <a:cs typeface="Times New Roman" panose="02020603050405020304" pitchFamily="18" charset="0"/>
              </a:rPr>
              <a:t>space</a:t>
            </a:r>
          </a:p>
          <a:p>
            <a:pPr marL="342900" lvl="0">
              <a:spcBef>
                <a:spcPts val="0"/>
              </a:spcBef>
              <a:buSzPct val="100000"/>
            </a:pPr>
            <a:r>
              <a:rPr lang="en-US" sz="2800" dirty="0">
                <a:latin typeface="Times New Roman" panose="02020603050405020304" pitchFamily="18" charset="0"/>
                <a:cs typeface="Times New Roman" panose="02020603050405020304" pitchFamily="18" charset="0"/>
              </a:rPr>
              <a:t>Dotted Decimal </a:t>
            </a:r>
            <a:r>
              <a:rPr lang="en-US" sz="2800" dirty="0" smtClean="0">
                <a:latin typeface="Times New Roman" panose="02020603050405020304" pitchFamily="18" charset="0"/>
                <a:cs typeface="Times New Roman" panose="02020603050405020304" pitchFamily="18" charset="0"/>
              </a:rPr>
              <a:t>Notation</a:t>
            </a:r>
          </a:p>
          <a:p>
            <a:pPr marL="342900" lvl="0">
              <a:spcBef>
                <a:spcPts val="0"/>
              </a:spcBef>
              <a:buSzPct val="100000"/>
            </a:pPr>
            <a:r>
              <a:rPr lang="en-US" sz="2800" dirty="0" err="1" smtClean="0">
                <a:latin typeface="Times New Roman" panose="02020603050405020304" pitchFamily="18" charset="0"/>
                <a:cs typeface="Times New Roman" panose="02020603050405020304" pitchFamily="18" charset="0"/>
              </a:rPr>
              <a:t>ClassfulAddressing</a:t>
            </a:r>
            <a:endParaRPr lang="en-US" sz="2800" dirty="0" smtClean="0">
              <a:latin typeface="Times New Roman" panose="02020603050405020304" pitchFamily="18" charset="0"/>
              <a:cs typeface="Times New Roman" panose="02020603050405020304" pitchFamily="18" charset="0"/>
            </a:endParaRPr>
          </a:p>
          <a:p>
            <a:pPr marL="342900" lvl="0">
              <a:spcBef>
                <a:spcPts val="0"/>
              </a:spcBef>
              <a:buSzPct val="100000"/>
            </a:pPr>
            <a:r>
              <a:rPr lang="en-US" sz="2800" dirty="0">
                <a:latin typeface="Times New Roman" panose="02020603050405020304" pitchFamily="18" charset="0"/>
                <a:cs typeface="Times New Roman" panose="02020603050405020304" pitchFamily="18" charset="0"/>
              </a:rPr>
              <a:t>Subnet </a:t>
            </a:r>
            <a:r>
              <a:rPr lang="en-US" sz="2800" dirty="0" smtClean="0">
                <a:latin typeface="Times New Roman" panose="02020603050405020304" pitchFamily="18" charset="0"/>
                <a:cs typeface="Times New Roman" panose="02020603050405020304" pitchFamily="18" charset="0"/>
              </a:rPr>
              <a:t>Mask</a:t>
            </a:r>
          </a:p>
          <a:p>
            <a:pPr marL="342900" lvl="0">
              <a:spcBef>
                <a:spcPts val="0"/>
              </a:spcBef>
              <a:buSzPct val="100000"/>
            </a:pPr>
            <a:r>
              <a:rPr lang="en-US" sz="2800" dirty="0" smtClean="0">
                <a:latin typeface="Times New Roman" panose="02020603050405020304" pitchFamily="18" charset="0"/>
                <a:cs typeface="Times New Roman" panose="02020603050405020304" pitchFamily="18" charset="0"/>
              </a:rPr>
              <a:t>Subnetting</a:t>
            </a:r>
          </a:p>
          <a:p>
            <a:pPr marL="342900" lvl="0">
              <a:spcBef>
                <a:spcPts val="0"/>
              </a:spcBef>
              <a:buSzPct val="100000"/>
            </a:pPr>
            <a:r>
              <a:rPr lang="en-US" sz="2800" dirty="0">
                <a:latin typeface="Times New Roman" panose="02020603050405020304" pitchFamily="18" charset="0"/>
                <a:cs typeface="Times New Roman" panose="02020603050405020304" pitchFamily="18" charset="0"/>
              </a:rPr>
              <a:t>Special </a:t>
            </a:r>
            <a:r>
              <a:rPr lang="en-US" sz="2800" dirty="0" smtClean="0">
                <a:latin typeface="Times New Roman" panose="02020603050405020304" pitchFamily="18" charset="0"/>
                <a:cs typeface="Times New Roman" panose="02020603050405020304" pitchFamily="18" charset="0"/>
              </a:rPr>
              <a:t>Addresses</a:t>
            </a:r>
          </a:p>
          <a:p>
            <a:pPr marL="342900" lvl="0">
              <a:spcBef>
                <a:spcPts val="0"/>
              </a:spcBef>
              <a:buSzPct val="100000"/>
            </a:pPr>
            <a:r>
              <a:rPr lang="en-US" sz="2800" dirty="0">
                <a:latin typeface="Times New Roman" panose="02020603050405020304" pitchFamily="18" charset="0"/>
                <a:cs typeface="Times New Roman" panose="02020603050405020304" pitchFamily="18" charset="0"/>
              </a:rPr>
              <a:t>Classless </a:t>
            </a:r>
            <a:r>
              <a:rPr lang="en-US" sz="2800" dirty="0" smtClean="0">
                <a:latin typeface="Times New Roman" panose="02020603050405020304" pitchFamily="18" charset="0"/>
                <a:cs typeface="Times New Roman" panose="02020603050405020304" pitchFamily="18" charset="0"/>
              </a:rPr>
              <a:t>Addressing</a:t>
            </a:r>
          </a:p>
          <a:p>
            <a:pPr marL="342900" lvl="0">
              <a:spcBef>
                <a:spcPts val="0"/>
              </a:spcBef>
              <a:buSzPct val="100000"/>
            </a:pPr>
            <a:r>
              <a:rPr lang="en-US" sz="2800" dirty="0" smtClean="0">
                <a:latin typeface="Times New Roman" panose="02020603050405020304" pitchFamily="18" charset="0"/>
                <a:cs typeface="Times New Roman" panose="02020603050405020304" pitchFamily="18" charset="0"/>
              </a:rPr>
              <a:t>Private </a:t>
            </a:r>
            <a:r>
              <a:rPr lang="en-US" sz="2800" dirty="0">
                <a:latin typeface="Times New Roman" panose="02020603050405020304" pitchFamily="18" charset="0"/>
                <a:cs typeface="Times New Roman" panose="02020603050405020304" pitchFamily="18" charset="0"/>
              </a:rPr>
              <a:t>Address, NAT, </a:t>
            </a:r>
            <a:r>
              <a:rPr lang="en-US" sz="2800" dirty="0" err="1" smtClean="0">
                <a:latin typeface="Times New Roman" panose="02020603050405020304" pitchFamily="18" charset="0"/>
                <a:cs typeface="Times New Roman" panose="02020603050405020304" pitchFamily="18" charset="0"/>
              </a:rPr>
              <a:t>Supernetting</a:t>
            </a:r>
            <a:endParaRPr lang="en-US" sz="2800" dirty="0" smtClean="0">
              <a:latin typeface="Times New Roman" panose="02020603050405020304" pitchFamily="18" charset="0"/>
              <a:cs typeface="Times New Roman" panose="02020603050405020304" pitchFamily="18" charset="0"/>
            </a:endParaRPr>
          </a:p>
          <a:p>
            <a:pPr marL="342900" lvl="0">
              <a:spcBef>
                <a:spcPts val="0"/>
              </a:spcBef>
              <a:buSzPct val="100000"/>
            </a:pPr>
            <a:r>
              <a:rPr lang="en-US" sz="2800" dirty="0" smtClean="0">
                <a:latin typeface="Times New Roman" panose="02020603050405020304" pitchFamily="18" charset="0"/>
                <a:cs typeface="Times New Roman" panose="02020603050405020304" pitchFamily="18" charset="0"/>
              </a:rPr>
              <a:t>Hub</a:t>
            </a:r>
            <a:r>
              <a:rPr lang="en-US" sz="2800" dirty="0">
                <a:latin typeface="Times New Roman" panose="02020603050405020304" pitchFamily="18" charset="0"/>
                <a:cs typeface="Times New Roman" panose="02020603050405020304" pitchFamily="18" charset="0"/>
              </a:rPr>
              <a:t>, Repeaters, Switch, </a:t>
            </a:r>
            <a:r>
              <a:rPr lang="en-US" sz="2800" dirty="0" smtClean="0">
                <a:latin typeface="Times New Roman" panose="02020603050405020304" pitchFamily="18" charset="0"/>
                <a:cs typeface="Times New Roman" panose="02020603050405020304" pitchFamily="18" charset="0"/>
              </a:rPr>
              <a:t>Bridge</a:t>
            </a:r>
          </a:p>
          <a:p>
            <a:pPr marL="342900" lvl="0">
              <a:spcBef>
                <a:spcPts val="0"/>
              </a:spcBef>
              <a:buSzPct val="100000"/>
            </a:pPr>
            <a:r>
              <a:rPr lang="en-US" sz="2800" dirty="0">
                <a:latin typeface="Times New Roman" panose="02020603050405020304" pitchFamily="18" charset="0"/>
                <a:cs typeface="Times New Roman" panose="02020603050405020304" pitchFamily="18" charset="0"/>
              </a:rPr>
              <a:t>Structure of Router</a:t>
            </a:r>
            <a:endParaRPr lang="en-US" sz="2800" dirty="0" smtClean="0">
              <a:latin typeface="Times New Roman" panose="02020603050405020304" pitchFamily="18" charset="0"/>
              <a:cs typeface="Times New Roman" panose="02020603050405020304" pitchFamily="18" charset="0"/>
            </a:endParaRPr>
          </a:p>
          <a:p>
            <a:pPr marL="342900" lvl="0">
              <a:spcBef>
                <a:spcPts val="0"/>
              </a:spcBef>
              <a:buSzPct val="100000"/>
            </a:pPr>
            <a:endParaRPr sz="2800" b="1" dirty="0">
              <a:latin typeface="Times New Roman" panose="02020603050405020304" pitchFamily="18" charset="0"/>
              <a:cs typeface="Times New Roman" panose="02020603050405020304" pitchFamily="18" charset="0"/>
            </a:endParaRPr>
          </a:p>
          <a:p>
            <a:pPr marL="342900" lvl="0" indent="-185420" algn="l" rtl="0">
              <a:spcBef>
                <a:spcPts val="496"/>
              </a:spcBef>
              <a:spcAft>
                <a:spcPts val="0"/>
              </a:spcAft>
              <a:buClr>
                <a:schemeClr val="dk1"/>
              </a:buClr>
              <a:buSzPct val="100000"/>
              <a:buNone/>
            </a:pPr>
            <a:endParaRPr sz="2800" dirty="0">
              <a:latin typeface="Times New Roman" panose="02020603050405020304" pitchFamily="18" charset="0"/>
              <a:cs typeface="Times New Roman" panose="02020603050405020304" pitchFamily="18" charset="0"/>
            </a:endParaRPr>
          </a:p>
          <a:p>
            <a:pPr marL="342900" lvl="0" indent="-185420" algn="l" rtl="0">
              <a:spcBef>
                <a:spcPts val="496"/>
              </a:spcBef>
              <a:spcAft>
                <a:spcPts val="0"/>
              </a:spcAft>
              <a:buClr>
                <a:schemeClr val="dk1"/>
              </a:buClr>
              <a:buSzPct val="100000"/>
              <a:buNone/>
            </a:pPr>
            <a:endParaRPr sz="2800" dirty="0">
              <a:latin typeface="Times New Roman" panose="02020603050405020304" pitchFamily="18" charset="0"/>
              <a:cs typeface="Times New Roman" panose="02020603050405020304" pitchFamily="18" charset="0"/>
            </a:endParaRPr>
          </a:p>
          <a:p>
            <a:pPr marL="342900" lvl="0" indent="-342900" algn="l" rtl="0">
              <a:spcBef>
                <a:spcPts val="496"/>
              </a:spcBef>
              <a:spcAft>
                <a:spcPts val="0"/>
              </a:spcAft>
              <a:buClr>
                <a:schemeClr val="dk1"/>
              </a:buClr>
              <a:buSzPct val="100000"/>
              <a:buFont typeface="Arial"/>
              <a:buNone/>
            </a:pPr>
            <a:endParaRPr sz="2800" dirty="0">
              <a:latin typeface="Times New Roman" panose="02020603050405020304" pitchFamily="18" charset="0"/>
              <a:cs typeface="Times New Roman" panose="02020603050405020304" pitchFamily="18" charset="0"/>
            </a:endParaRPr>
          </a:p>
        </p:txBody>
      </p:sp>
      <p:pic>
        <p:nvPicPr>
          <p:cNvPr id="194" name="Google Shape;194;p28" descr="download.png"/>
          <p:cNvPicPr preferRelativeResize="0"/>
          <p:nvPr/>
        </p:nvPicPr>
        <p:blipFill rotWithShape="1">
          <a:blip r:embed="rId3">
            <a:alphaModFix/>
          </a:blip>
          <a:srcRect/>
          <a:stretch/>
        </p:blipFill>
        <p:spPr>
          <a:xfrm>
            <a:off x="6457950" y="0"/>
            <a:ext cx="2686050" cy="98266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710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710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711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711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711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711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7114" name="Line 9"/>
          <p:cNvSpPr>
            <a:spLocks noChangeShapeType="1"/>
          </p:cNvSpPr>
          <p:nvPr/>
        </p:nvSpPr>
        <p:spPr bwMode="auto">
          <a:xfrm>
            <a:off x="457200" y="26670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15" name="Line 10"/>
          <p:cNvSpPr>
            <a:spLocks noChangeShapeType="1"/>
          </p:cNvSpPr>
          <p:nvPr/>
        </p:nvSpPr>
        <p:spPr bwMode="auto">
          <a:xfrm>
            <a:off x="458788" y="44196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16" name="Rectangle 11"/>
          <p:cNvSpPr>
            <a:spLocks noChangeArrowheads="1"/>
          </p:cNvSpPr>
          <p:nvPr/>
        </p:nvSpPr>
        <p:spPr bwMode="auto">
          <a:xfrm>
            <a:off x="495300" y="2759075"/>
            <a:ext cx="8077200" cy="1554163"/>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p>
            <a:pPr algn="ctr"/>
            <a:r>
              <a:rPr lang="en-US" baseline="0"/>
              <a:t>The first address in the block can be found by setting the rightmost </a:t>
            </a:r>
            <a:br>
              <a:rPr lang="en-US" baseline="0"/>
            </a:br>
            <a:r>
              <a:rPr lang="en-US" baseline="0"/>
              <a:t>32 − </a:t>
            </a:r>
            <a:r>
              <a:rPr lang="en-US" i="1" baseline="0"/>
              <a:t>n</a:t>
            </a:r>
            <a:r>
              <a:rPr lang="en-US" baseline="0"/>
              <a:t> bits to 0s.</a:t>
            </a:r>
          </a:p>
        </p:txBody>
      </p:sp>
      <p:grpSp>
        <p:nvGrpSpPr>
          <p:cNvPr id="47117" name="Group 12"/>
          <p:cNvGrpSpPr>
            <a:grpSpLocks/>
          </p:cNvGrpSpPr>
          <p:nvPr/>
        </p:nvGrpSpPr>
        <p:grpSpPr bwMode="auto">
          <a:xfrm>
            <a:off x="457200" y="1981200"/>
            <a:ext cx="1143000" cy="566738"/>
            <a:chOff x="1200" y="1248"/>
            <a:chExt cx="720" cy="357"/>
          </a:xfrm>
        </p:grpSpPr>
        <p:pic>
          <p:nvPicPr>
            <p:cNvPr id="47118"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9" name="Text Box 14"/>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800" i="1" baseline="0">
                  <a:solidFill>
                    <a:schemeClr val="hlink"/>
                  </a:solidFill>
                  <a:latin typeface="Times New Roman" pitchFamily="18" charset="0"/>
                </a:rPr>
                <a:t>Note</a:t>
              </a:r>
            </a:p>
          </p:txBody>
        </p:sp>
      </p:grpSp>
      <p:pic>
        <p:nvPicPr>
          <p:cNvPr id="16" name="Google Shape;203;p29" descr="download.png"/>
          <p:cNvPicPr preferRelativeResize="0"/>
          <p:nvPr/>
        </p:nvPicPr>
        <p:blipFill rotWithShape="1">
          <a:blip r:embed="rId4">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1772923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813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813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813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813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813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813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8138" name="Rectangle 9"/>
          <p:cNvSpPr>
            <a:spLocks noChangeArrowheads="1"/>
          </p:cNvSpPr>
          <p:nvPr/>
        </p:nvSpPr>
        <p:spPr bwMode="auto">
          <a:xfrm>
            <a:off x="228600" y="1143000"/>
            <a:ext cx="8686800" cy="48320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2800" i="1" baseline="0" dirty="0">
                <a:latin typeface="Times New Roman" pitchFamily="18" charset="0"/>
              </a:rPr>
              <a:t>A block of addresses is granted to a small organization. We know that one of the addresses is 205.16.37.39/28. What is the first address in the block?</a:t>
            </a:r>
          </a:p>
          <a:p>
            <a:pPr algn="just"/>
            <a:endParaRPr lang="en-US" sz="2800" i="1" baseline="0" dirty="0">
              <a:latin typeface="Times New Roman" pitchFamily="18" charset="0"/>
            </a:endParaRPr>
          </a:p>
          <a:p>
            <a:pPr algn="just"/>
            <a:r>
              <a:rPr lang="en-US" sz="2800" i="1" baseline="0" dirty="0">
                <a:solidFill>
                  <a:schemeClr val="hlink"/>
                </a:solidFill>
                <a:latin typeface="Times New Roman" pitchFamily="18" charset="0"/>
              </a:rPr>
              <a:t>Solution</a:t>
            </a:r>
          </a:p>
          <a:p>
            <a:pPr algn="just"/>
            <a:r>
              <a:rPr lang="en-US" sz="2800" i="1" baseline="0" dirty="0">
                <a:latin typeface="Times New Roman" pitchFamily="18" charset="0"/>
              </a:rPr>
              <a:t>The binary representation of the given address is</a:t>
            </a:r>
          </a:p>
          <a:p>
            <a:pPr algn="ctr"/>
            <a:r>
              <a:rPr lang="en-US" sz="2800" i="1" baseline="0" dirty="0">
                <a:solidFill>
                  <a:schemeClr val="folHlink"/>
                </a:solidFill>
                <a:latin typeface="Times New Roman" pitchFamily="18" charset="0"/>
              </a:rPr>
              <a:t>11001101   00010000   00100101   00100111</a:t>
            </a:r>
          </a:p>
          <a:p>
            <a:r>
              <a:rPr lang="en-US" sz="2800" i="1" baseline="0" dirty="0">
                <a:latin typeface="Times New Roman" pitchFamily="18" charset="0"/>
              </a:rPr>
              <a:t>If we set 32−28 rightmost bits to 0, we get </a:t>
            </a:r>
          </a:p>
          <a:p>
            <a:pPr algn="ctr"/>
            <a:r>
              <a:rPr lang="en-US" sz="2800" i="1" baseline="0" dirty="0">
                <a:solidFill>
                  <a:schemeClr val="folHlink"/>
                </a:solidFill>
                <a:latin typeface="Times New Roman" pitchFamily="18" charset="0"/>
              </a:rPr>
              <a:t>11001101    00010000    00100101   0010000</a:t>
            </a:r>
            <a:r>
              <a:rPr lang="en-US" sz="2800" i="1" baseline="0" dirty="0">
                <a:latin typeface="Times New Roman" pitchFamily="18" charset="0"/>
              </a:rPr>
              <a:t> </a:t>
            </a:r>
          </a:p>
          <a:p>
            <a:pPr algn="ctr"/>
            <a:r>
              <a:rPr lang="en-US" sz="2800" i="1" baseline="0" dirty="0">
                <a:latin typeface="Times New Roman" pitchFamily="18" charset="0"/>
              </a:rPr>
              <a:t>or </a:t>
            </a:r>
            <a:br>
              <a:rPr lang="en-US" sz="2800" i="1" baseline="0" dirty="0">
                <a:latin typeface="Times New Roman" pitchFamily="18" charset="0"/>
              </a:rPr>
            </a:br>
            <a:r>
              <a:rPr lang="en-US" sz="2800" i="1" baseline="0" dirty="0">
                <a:solidFill>
                  <a:schemeClr val="folHlink"/>
                </a:solidFill>
                <a:latin typeface="Times New Roman" pitchFamily="18" charset="0"/>
              </a:rPr>
              <a:t>205.16.37.32</a:t>
            </a:r>
            <a:r>
              <a:rPr lang="en-US" sz="2800" i="1" baseline="0" dirty="0">
                <a:latin typeface="Times New Roman" pitchFamily="18" charset="0"/>
              </a:rPr>
              <a:t>. </a:t>
            </a:r>
          </a:p>
        </p:txBody>
      </p:sp>
      <p:sp>
        <p:nvSpPr>
          <p:cNvPr id="48139" name="Text Box 10"/>
          <p:cNvSpPr txBox="1">
            <a:spLocks noChangeArrowheads="1"/>
          </p:cNvSpPr>
          <p:nvPr/>
        </p:nvSpPr>
        <p:spPr bwMode="auto">
          <a:xfrm>
            <a:off x="1143000" y="0"/>
            <a:ext cx="19976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i="1" baseline="0" dirty="0">
                <a:solidFill>
                  <a:schemeClr val="hlink"/>
                </a:solidFill>
                <a:latin typeface="Times New Roman" pitchFamily="18" charset="0"/>
              </a:rPr>
              <a:t>Example </a:t>
            </a:r>
            <a:r>
              <a:rPr lang="en-US" i="1" baseline="0" dirty="0" smtClean="0">
                <a:solidFill>
                  <a:schemeClr val="hlink"/>
                </a:solidFill>
                <a:latin typeface="Times New Roman" pitchFamily="18" charset="0"/>
              </a:rPr>
              <a:t>4</a:t>
            </a:r>
            <a:endParaRPr lang="en-US" i="1" baseline="0" dirty="0">
              <a:solidFill>
                <a:schemeClr val="hlink"/>
              </a:solidFill>
              <a:latin typeface="Times New Roman" pitchFamily="18" charset="0"/>
            </a:endParaRPr>
          </a:p>
        </p:txBody>
      </p:sp>
      <p:pic>
        <p:nvPicPr>
          <p:cNvPr id="12" name="Google Shape;203;p29" descr="download.png"/>
          <p:cNvPicPr preferRelativeResize="0"/>
          <p:nvPr/>
        </p:nvPicPr>
        <p:blipFill rotWithShape="1">
          <a:blip r:embed="rId3">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3781733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915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915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915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915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916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916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9162" name="Line 9"/>
          <p:cNvSpPr>
            <a:spLocks noChangeShapeType="1"/>
          </p:cNvSpPr>
          <p:nvPr/>
        </p:nvSpPr>
        <p:spPr bwMode="auto">
          <a:xfrm>
            <a:off x="457200" y="26670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9163" name="Line 10"/>
          <p:cNvSpPr>
            <a:spLocks noChangeShapeType="1"/>
          </p:cNvSpPr>
          <p:nvPr/>
        </p:nvSpPr>
        <p:spPr bwMode="auto">
          <a:xfrm>
            <a:off x="458788" y="44196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9164" name="Rectangle 11"/>
          <p:cNvSpPr>
            <a:spLocks noChangeArrowheads="1"/>
          </p:cNvSpPr>
          <p:nvPr/>
        </p:nvSpPr>
        <p:spPr bwMode="auto">
          <a:xfrm>
            <a:off x="495300" y="2759075"/>
            <a:ext cx="8077200" cy="1554163"/>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p>
            <a:pPr algn="ctr"/>
            <a:r>
              <a:rPr lang="en-US" baseline="0"/>
              <a:t>The last address in the block can be found by setting the rightmost </a:t>
            </a:r>
            <a:br>
              <a:rPr lang="en-US" baseline="0"/>
            </a:br>
            <a:r>
              <a:rPr lang="en-US" baseline="0"/>
              <a:t>32 − n bits to 1s.</a:t>
            </a:r>
          </a:p>
        </p:txBody>
      </p:sp>
      <p:grpSp>
        <p:nvGrpSpPr>
          <p:cNvPr id="49165" name="Group 12"/>
          <p:cNvGrpSpPr>
            <a:grpSpLocks/>
          </p:cNvGrpSpPr>
          <p:nvPr/>
        </p:nvGrpSpPr>
        <p:grpSpPr bwMode="auto">
          <a:xfrm>
            <a:off x="457200" y="1981200"/>
            <a:ext cx="1143000" cy="566738"/>
            <a:chOff x="1200" y="1248"/>
            <a:chExt cx="720" cy="357"/>
          </a:xfrm>
        </p:grpSpPr>
        <p:pic>
          <p:nvPicPr>
            <p:cNvPr id="4916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7" name="Text Box 14"/>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800" i="1" baseline="0">
                  <a:solidFill>
                    <a:schemeClr val="hlink"/>
                  </a:solidFill>
                  <a:latin typeface="Times New Roman" pitchFamily="18" charset="0"/>
                </a:rPr>
                <a:t>Note</a:t>
              </a:r>
            </a:p>
          </p:txBody>
        </p:sp>
      </p:grpSp>
      <p:pic>
        <p:nvPicPr>
          <p:cNvPr id="16" name="Google Shape;203;p29" descr="download.png"/>
          <p:cNvPicPr preferRelativeResize="0"/>
          <p:nvPr/>
        </p:nvPicPr>
        <p:blipFill rotWithShape="1">
          <a:blip r:embed="rId4">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3321490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018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018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018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018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018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018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0186" name="Rectangle 9"/>
          <p:cNvSpPr>
            <a:spLocks noChangeArrowheads="1"/>
          </p:cNvSpPr>
          <p:nvPr/>
        </p:nvSpPr>
        <p:spPr bwMode="auto">
          <a:xfrm>
            <a:off x="228600" y="1143000"/>
            <a:ext cx="8686800" cy="39703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2800" i="1" baseline="0" dirty="0">
                <a:latin typeface="Times New Roman" pitchFamily="18" charset="0"/>
              </a:rPr>
              <a:t>Find the last address for the block in </a:t>
            </a:r>
            <a:r>
              <a:rPr lang="en-US" sz="2800" i="1" dirty="0">
                <a:latin typeface="Times New Roman" pitchFamily="18" charset="0"/>
              </a:rPr>
              <a:t>205.16.37.39/28.</a:t>
            </a:r>
            <a:endParaRPr lang="en-US" sz="2800" i="1" baseline="0" dirty="0">
              <a:latin typeface="Times New Roman" pitchFamily="18" charset="0"/>
            </a:endParaRPr>
          </a:p>
          <a:p>
            <a:pPr algn="just"/>
            <a:endParaRPr lang="en-US" sz="2800" i="1" baseline="0" dirty="0">
              <a:latin typeface="Times New Roman" pitchFamily="18" charset="0"/>
            </a:endParaRPr>
          </a:p>
          <a:p>
            <a:r>
              <a:rPr lang="en-US" sz="2800" i="1" baseline="0" dirty="0">
                <a:solidFill>
                  <a:schemeClr val="hlink"/>
                </a:solidFill>
                <a:latin typeface="Times New Roman" pitchFamily="18" charset="0"/>
              </a:rPr>
              <a:t>Solution</a:t>
            </a:r>
          </a:p>
          <a:p>
            <a:r>
              <a:rPr lang="en-US" sz="2800" i="1" baseline="0" dirty="0">
                <a:latin typeface="Times New Roman" pitchFamily="18" charset="0"/>
              </a:rPr>
              <a:t>The binary representation of the given address is</a:t>
            </a:r>
          </a:p>
          <a:p>
            <a:pPr algn="ctr"/>
            <a:r>
              <a:rPr lang="en-US" sz="2800" i="1" baseline="0" dirty="0">
                <a:solidFill>
                  <a:schemeClr val="folHlink"/>
                </a:solidFill>
                <a:latin typeface="Times New Roman" pitchFamily="18" charset="0"/>
              </a:rPr>
              <a:t>11001101    00010000    00100101    00100111</a:t>
            </a:r>
          </a:p>
          <a:p>
            <a:r>
              <a:rPr lang="en-US" sz="2800" i="1" baseline="0" dirty="0">
                <a:latin typeface="Times New Roman" pitchFamily="18" charset="0"/>
              </a:rPr>
              <a:t>If we set 32 − 28 rightmost bits to 1, we get </a:t>
            </a:r>
          </a:p>
          <a:p>
            <a:pPr algn="ctr"/>
            <a:r>
              <a:rPr lang="en-US" sz="2800" i="1" baseline="0" dirty="0">
                <a:solidFill>
                  <a:schemeClr val="folHlink"/>
                </a:solidFill>
                <a:latin typeface="Times New Roman" pitchFamily="18" charset="0"/>
              </a:rPr>
              <a:t>11001101 00010000 00100101 00101111</a:t>
            </a:r>
            <a:r>
              <a:rPr lang="en-US" sz="2800" i="1" baseline="0" dirty="0">
                <a:latin typeface="Times New Roman" pitchFamily="18" charset="0"/>
              </a:rPr>
              <a:t> </a:t>
            </a:r>
          </a:p>
          <a:p>
            <a:pPr algn="ctr"/>
            <a:r>
              <a:rPr lang="en-US" sz="2800" i="1" baseline="0" dirty="0">
                <a:latin typeface="Times New Roman" pitchFamily="18" charset="0"/>
              </a:rPr>
              <a:t>or </a:t>
            </a:r>
          </a:p>
          <a:p>
            <a:pPr algn="ctr"/>
            <a:r>
              <a:rPr lang="en-US" sz="2800" i="1" baseline="0" dirty="0" smtClean="0">
                <a:solidFill>
                  <a:schemeClr val="folHlink"/>
                </a:solidFill>
                <a:latin typeface="Times New Roman" pitchFamily="18" charset="0"/>
              </a:rPr>
              <a:t>205.16.37.47</a:t>
            </a:r>
          </a:p>
        </p:txBody>
      </p:sp>
      <p:sp>
        <p:nvSpPr>
          <p:cNvPr id="50187" name="Text Box 10"/>
          <p:cNvSpPr txBox="1">
            <a:spLocks noChangeArrowheads="1"/>
          </p:cNvSpPr>
          <p:nvPr/>
        </p:nvSpPr>
        <p:spPr bwMode="auto">
          <a:xfrm>
            <a:off x="1143000" y="0"/>
            <a:ext cx="19976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i="1" baseline="0" dirty="0">
                <a:solidFill>
                  <a:schemeClr val="hlink"/>
                </a:solidFill>
                <a:latin typeface="Times New Roman" pitchFamily="18" charset="0"/>
              </a:rPr>
              <a:t>Example </a:t>
            </a:r>
            <a:r>
              <a:rPr lang="en-US" i="1" baseline="0" dirty="0">
                <a:solidFill>
                  <a:schemeClr val="hlink"/>
                </a:solidFill>
                <a:latin typeface="Times New Roman" pitchFamily="18" charset="0"/>
              </a:rPr>
              <a:t>5</a:t>
            </a:r>
            <a:endParaRPr lang="en-US" i="1" baseline="0" dirty="0">
              <a:solidFill>
                <a:schemeClr val="hlink"/>
              </a:solidFill>
              <a:latin typeface="Times New Roman" pitchFamily="18" charset="0"/>
            </a:endParaRPr>
          </a:p>
        </p:txBody>
      </p:sp>
      <p:pic>
        <p:nvPicPr>
          <p:cNvPr id="12" name="Google Shape;203;p29" descr="download.png"/>
          <p:cNvPicPr preferRelativeResize="0"/>
          <p:nvPr/>
        </p:nvPicPr>
        <p:blipFill rotWithShape="1">
          <a:blip r:embed="rId3">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2111336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120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120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120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120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120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120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1210" name="Line 9"/>
          <p:cNvSpPr>
            <a:spLocks noChangeShapeType="1"/>
          </p:cNvSpPr>
          <p:nvPr/>
        </p:nvSpPr>
        <p:spPr bwMode="auto">
          <a:xfrm>
            <a:off x="457200" y="26670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11" name="Line 10"/>
          <p:cNvSpPr>
            <a:spLocks noChangeShapeType="1"/>
          </p:cNvSpPr>
          <p:nvPr/>
        </p:nvSpPr>
        <p:spPr bwMode="auto">
          <a:xfrm>
            <a:off x="458788" y="44196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12" name="Rectangle 11"/>
          <p:cNvSpPr>
            <a:spLocks noChangeArrowheads="1"/>
          </p:cNvSpPr>
          <p:nvPr/>
        </p:nvSpPr>
        <p:spPr bwMode="auto">
          <a:xfrm>
            <a:off x="495300" y="2759075"/>
            <a:ext cx="8077200" cy="1554163"/>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p>
            <a:pPr algn="ctr"/>
            <a:r>
              <a:rPr lang="en-US" baseline="0"/>
              <a:t>The number of addresses in the block can be found by using the formula </a:t>
            </a:r>
            <a:br>
              <a:rPr lang="en-US" baseline="0"/>
            </a:br>
            <a:r>
              <a:rPr lang="en-US" baseline="0"/>
              <a:t>2</a:t>
            </a:r>
            <a:r>
              <a:rPr lang="en-US" baseline="30000"/>
              <a:t>32−n</a:t>
            </a:r>
            <a:r>
              <a:rPr lang="en-US" baseline="0"/>
              <a:t>.</a:t>
            </a:r>
          </a:p>
        </p:txBody>
      </p:sp>
      <p:grpSp>
        <p:nvGrpSpPr>
          <p:cNvPr id="51213" name="Group 12"/>
          <p:cNvGrpSpPr>
            <a:grpSpLocks/>
          </p:cNvGrpSpPr>
          <p:nvPr/>
        </p:nvGrpSpPr>
        <p:grpSpPr bwMode="auto">
          <a:xfrm>
            <a:off x="457200" y="1981200"/>
            <a:ext cx="1143000" cy="566738"/>
            <a:chOff x="1200" y="1248"/>
            <a:chExt cx="720" cy="357"/>
          </a:xfrm>
        </p:grpSpPr>
        <p:pic>
          <p:nvPicPr>
            <p:cNvPr id="5121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5" name="Text Box 14"/>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800" i="1" baseline="0">
                  <a:solidFill>
                    <a:schemeClr val="hlink"/>
                  </a:solidFill>
                  <a:latin typeface="Times New Roman" pitchFamily="18" charset="0"/>
                </a:rPr>
                <a:t>Note</a:t>
              </a:r>
            </a:p>
          </p:txBody>
        </p:sp>
      </p:grpSp>
      <p:pic>
        <p:nvPicPr>
          <p:cNvPr id="16" name="Google Shape;203;p29" descr="download.png"/>
          <p:cNvPicPr preferRelativeResize="0"/>
          <p:nvPr/>
        </p:nvPicPr>
        <p:blipFill rotWithShape="1">
          <a:blip r:embed="rId4">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2601114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222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222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223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223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223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223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2234" name="Rectangle 9"/>
          <p:cNvSpPr>
            <a:spLocks noChangeArrowheads="1"/>
          </p:cNvSpPr>
          <p:nvPr/>
        </p:nvSpPr>
        <p:spPr bwMode="auto">
          <a:xfrm>
            <a:off x="228600" y="1143000"/>
            <a:ext cx="8686800"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2800" i="1" baseline="0" dirty="0">
                <a:latin typeface="Times New Roman" pitchFamily="18" charset="0"/>
              </a:rPr>
              <a:t>Find the number of addresses in </a:t>
            </a:r>
            <a:r>
              <a:rPr lang="en-US" sz="2800" i="1" dirty="0">
                <a:latin typeface="Times New Roman" pitchFamily="18" charset="0"/>
              </a:rPr>
              <a:t>205.16.37.39/28.</a:t>
            </a:r>
            <a:endParaRPr lang="en-US" sz="2800" i="1" baseline="0" dirty="0">
              <a:latin typeface="Times New Roman" pitchFamily="18" charset="0"/>
            </a:endParaRPr>
          </a:p>
        </p:txBody>
      </p:sp>
      <p:sp>
        <p:nvSpPr>
          <p:cNvPr id="52235" name="Text Box 10"/>
          <p:cNvSpPr txBox="1">
            <a:spLocks noChangeArrowheads="1"/>
          </p:cNvSpPr>
          <p:nvPr/>
        </p:nvSpPr>
        <p:spPr bwMode="auto">
          <a:xfrm>
            <a:off x="1143000" y="0"/>
            <a:ext cx="19976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i="1" baseline="0" dirty="0">
                <a:solidFill>
                  <a:schemeClr val="hlink"/>
                </a:solidFill>
                <a:latin typeface="Times New Roman" pitchFamily="18" charset="0"/>
              </a:rPr>
              <a:t>Example </a:t>
            </a:r>
            <a:r>
              <a:rPr lang="en-US" i="1" baseline="0" dirty="0" smtClean="0">
                <a:solidFill>
                  <a:schemeClr val="hlink"/>
                </a:solidFill>
                <a:latin typeface="Times New Roman" pitchFamily="18" charset="0"/>
              </a:rPr>
              <a:t>6</a:t>
            </a:r>
            <a:endParaRPr lang="en-US" i="1" baseline="0" dirty="0">
              <a:solidFill>
                <a:schemeClr val="hlink"/>
              </a:solidFill>
              <a:latin typeface="Times New Roman" pitchFamily="18" charset="0"/>
            </a:endParaRPr>
          </a:p>
        </p:txBody>
      </p:sp>
      <p:sp>
        <p:nvSpPr>
          <p:cNvPr id="52236" name="Rectangle 11"/>
          <p:cNvSpPr>
            <a:spLocks noChangeArrowheads="1"/>
          </p:cNvSpPr>
          <p:nvPr/>
        </p:nvSpPr>
        <p:spPr bwMode="auto">
          <a:xfrm>
            <a:off x="228600" y="2057400"/>
            <a:ext cx="8686800" cy="1373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2800" i="1" baseline="0">
                <a:solidFill>
                  <a:schemeClr val="hlink"/>
                </a:solidFill>
                <a:latin typeface="Times New Roman" pitchFamily="18" charset="0"/>
              </a:rPr>
              <a:t>Solution</a:t>
            </a:r>
          </a:p>
          <a:p>
            <a:pPr algn="just"/>
            <a:r>
              <a:rPr lang="en-US" sz="2800" i="1" baseline="0">
                <a:latin typeface="Times New Roman" pitchFamily="18" charset="0"/>
              </a:rPr>
              <a:t>The value of n is 28, which means that number</a:t>
            </a:r>
            <a:br>
              <a:rPr lang="en-US" sz="2800" i="1" baseline="0">
                <a:latin typeface="Times New Roman" pitchFamily="18" charset="0"/>
              </a:rPr>
            </a:br>
            <a:r>
              <a:rPr lang="en-US" sz="2800" i="1" baseline="0">
                <a:latin typeface="Times New Roman" pitchFamily="18" charset="0"/>
              </a:rPr>
              <a:t>of addresses is 2 </a:t>
            </a:r>
            <a:r>
              <a:rPr lang="en-US" sz="2800" i="1" baseline="30000">
                <a:latin typeface="Times New Roman" pitchFamily="18" charset="0"/>
              </a:rPr>
              <a:t>32−28</a:t>
            </a:r>
            <a:r>
              <a:rPr lang="en-US" sz="2800" i="1" baseline="0">
                <a:latin typeface="Times New Roman" pitchFamily="18" charset="0"/>
              </a:rPr>
              <a:t> or 16.</a:t>
            </a:r>
          </a:p>
        </p:txBody>
      </p:sp>
      <p:pic>
        <p:nvPicPr>
          <p:cNvPr id="13" name="Google Shape;203;p29" descr="download.png"/>
          <p:cNvPicPr preferRelativeResize="0"/>
          <p:nvPr/>
        </p:nvPicPr>
        <p:blipFill rotWithShape="1">
          <a:blip r:embed="rId3">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3264444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325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325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325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325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325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325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3258" name="Rectangle 9"/>
          <p:cNvSpPr>
            <a:spLocks noChangeArrowheads="1"/>
          </p:cNvSpPr>
          <p:nvPr/>
        </p:nvSpPr>
        <p:spPr bwMode="auto">
          <a:xfrm>
            <a:off x="228600" y="914400"/>
            <a:ext cx="8686800" cy="5643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2800" i="1" baseline="0">
                <a:latin typeface="Times New Roman" pitchFamily="18" charset="0"/>
              </a:rPr>
              <a:t>Another way to find the first address, the last address, and the number of addresses is to represent the mask as a 32-bit binary (or 8-digit hexadecimal) number. This is particularly useful when we are writing a program to find these pieces of information. In Example 19.5 the /28 can be represented as </a:t>
            </a:r>
          </a:p>
          <a:p>
            <a:pPr algn="ctr"/>
            <a:r>
              <a:rPr lang="en-US" sz="2800" i="1" baseline="0">
                <a:solidFill>
                  <a:schemeClr val="folHlink"/>
                </a:solidFill>
                <a:latin typeface="Times New Roman" pitchFamily="18" charset="0"/>
              </a:rPr>
              <a:t>11111111  11111111  11111111  11110000</a:t>
            </a:r>
            <a:r>
              <a:rPr lang="en-US" sz="2800" i="1" baseline="0">
                <a:latin typeface="Times New Roman" pitchFamily="18" charset="0"/>
              </a:rPr>
              <a:t> </a:t>
            </a:r>
          </a:p>
          <a:p>
            <a:pPr algn="just"/>
            <a:r>
              <a:rPr lang="en-US" sz="2800" i="1" baseline="0">
                <a:latin typeface="Times New Roman" pitchFamily="18" charset="0"/>
              </a:rPr>
              <a:t>(twenty-eight 1s and four 0s). </a:t>
            </a:r>
          </a:p>
          <a:p>
            <a:pPr algn="just"/>
            <a:endParaRPr lang="en-US" sz="2800" i="1" baseline="0">
              <a:latin typeface="Times New Roman" pitchFamily="18" charset="0"/>
            </a:endParaRPr>
          </a:p>
          <a:p>
            <a:pPr algn="just"/>
            <a:r>
              <a:rPr lang="en-US" sz="2800" i="1" baseline="0">
                <a:latin typeface="Times New Roman" pitchFamily="18" charset="0"/>
              </a:rPr>
              <a:t>Find</a:t>
            </a:r>
          </a:p>
          <a:p>
            <a:pPr algn="just"/>
            <a:r>
              <a:rPr lang="en-US" sz="2800" i="1" baseline="0">
                <a:solidFill>
                  <a:schemeClr val="hlink"/>
                </a:solidFill>
                <a:latin typeface="Times New Roman" pitchFamily="18" charset="0"/>
              </a:rPr>
              <a:t>a.</a:t>
            </a:r>
            <a:r>
              <a:rPr lang="en-US" sz="2800" i="1" baseline="0">
                <a:latin typeface="Times New Roman" pitchFamily="18" charset="0"/>
              </a:rPr>
              <a:t> The first address</a:t>
            </a:r>
          </a:p>
          <a:p>
            <a:pPr algn="just"/>
            <a:r>
              <a:rPr lang="en-US" sz="2800" i="1" baseline="0">
                <a:solidFill>
                  <a:schemeClr val="hlink"/>
                </a:solidFill>
                <a:latin typeface="Times New Roman" pitchFamily="18" charset="0"/>
              </a:rPr>
              <a:t>b.</a:t>
            </a:r>
            <a:r>
              <a:rPr lang="en-US" sz="2800" i="1" baseline="0">
                <a:latin typeface="Times New Roman" pitchFamily="18" charset="0"/>
              </a:rPr>
              <a:t> The last address</a:t>
            </a:r>
          </a:p>
          <a:p>
            <a:pPr algn="just"/>
            <a:r>
              <a:rPr lang="en-US" sz="2800" i="1" baseline="0">
                <a:solidFill>
                  <a:schemeClr val="hlink"/>
                </a:solidFill>
                <a:latin typeface="Times New Roman" pitchFamily="18" charset="0"/>
              </a:rPr>
              <a:t>c.</a:t>
            </a:r>
            <a:r>
              <a:rPr lang="en-US" sz="2800" i="1" baseline="0">
                <a:latin typeface="Times New Roman" pitchFamily="18" charset="0"/>
              </a:rPr>
              <a:t> The number of addresses.</a:t>
            </a:r>
          </a:p>
        </p:txBody>
      </p:sp>
      <p:sp>
        <p:nvSpPr>
          <p:cNvPr id="53259" name="Text Box 10"/>
          <p:cNvSpPr txBox="1">
            <a:spLocks noChangeArrowheads="1"/>
          </p:cNvSpPr>
          <p:nvPr/>
        </p:nvSpPr>
        <p:spPr bwMode="auto">
          <a:xfrm>
            <a:off x="1143000" y="0"/>
            <a:ext cx="19976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i="1" baseline="0" dirty="0">
                <a:solidFill>
                  <a:schemeClr val="hlink"/>
                </a:solidFill>
                <a:latin typeface="Times New Roman" pitchFamily="18" charset="0"/>
              </a:rPr>
              <a:t>Example </a:t>
            </a:r>
            <a:r>
              <a:rPr lang="en-US" i="1" baseline="0" dirty="0" smtClean="0">
                <a:solidFill>
                  <a:schemeClr val="hlink"/>
                </a:solidFill>
                <a:latin typeface="Times New Roman" pitchFamily="18" charset="0"/>
              </a:rPr>
              <a:t>7</a:t>
            </a:r>
            <a:endParaRPr lang="en-US" i="1" baseline="0" dirty="0">
              <a:solidFill>
                <a:schemeClr val="hlink"/>
              </a:solidFill>
              <a:latin typeface="Times New Roman" pitchFamily="18" charset="0"/>
            </a:endParaRPr>
          </a:p>
        </p:txBody>
      </p:sp>
      <p:pic>
        <p:nvPicPr>
          <p:cNvPr id="12" name="Google Shape;203;p29" descr="download.png"/>
          <p:cNvPicPr preferRelativeResize="0"/>
          <p:nvPr/>
        </p:nvPicPr>
        <p:blipFill rotWithShape="1">
          <a:blip r:embed="rId3">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27512634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427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427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427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427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428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428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4282" name="Rectangle 9"/>
          <p:cNvSpPr>
            <a:spLocks noChangeArrowheads="1"/>
          </p:cNvSpPr>
          <p:nvPr/>
        </p:nvSpPr>
        <p:spPr bwMode="auto">
          <a:xfrm>
            <a:off x="228600" y="1295400"/>
            <a:ext cx="8686800" cy="2227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2800" i="1" baseline="0">
                <a:solidFill>
                  <a:schemeClr val="hlink"/>
                </a:solidFill>
                <a:latin typeface="Times New Roman" pitchFamily="18" charset="0"/>
              </a:rPr>
              <a:t>Solution</a:t>
            </a:r>
          </a:p>
          <a:p>
            <a:pPr algn="just"/>
            <a:r>
              <a:rPr lang="en-US" sz="2800" i="1" baseline="0">
                <a:solidFill>
                  <a:schemeClr val="hlink"/>
                </a:solidFill>
                <a:latin typeface="Times New Roman" pitchFamily="18" charset="0"/>
              </a:rPr>
              <a:t>a.</a:t>
            </a:r>
            <a:r>
              <a:rPr lang="en-US" sz="2800" i="1" baseline="0">
                <a:latin typeface="Times New Roman" pitchFamily="18" charset="0"/>
              </a:rPr>
              <a:t> The first address can be found by ANDing the given</a:t>
            </a:r>
            <a:br>
              <a:rPr lang="en-US" sz="2800" i="1" baseline="0">
                <a:latin typeface="Times New Roman" pitchFamily="18" charset="0"/>
              </a:rPr>
            </a:br>
            <a:r>
              <a:rPr lang="en-US" sz="2800" i="1" baseline="0">
                <a:latin typeface="Times New Roman" pitchFamily="18" charset="0"/>
              </a:rPr>
              <a:t>     addresses with the mask. ANDing here is done bit by</a:t>
            </a:r>
            <a:br>
              <a:rPr lang="en-US" sz="2800" i="1" baseline="0">
                <a:latin typeface="Times New Roman" pitchFamily="18" charset="0"/>
              </a:rPr>
            </a:br>
            <a:r>
              <a:rPr lang="en-US" sz="2800" i="1" baseline="0">
                <a:latin typeface="Times New Roman" pitchFamily="18" charset="0"/>
              </a:rPr>
              <a:t>     bit. The result of ANDing 2 bits is 1 if both bits are 1s;</a:t>
            </a:r>
            <a:br>
              <a:rPr lang="en-US" sz="2800" i="1" baseline="0">
                <a:latin typeface="Times New Roman" pitchFamily="18" charset="0"/>
              </a:rPr>
            </a:br>
            <a:r>
              <a:rPr lang="en-US" sz="2800" i="1" baseline="0">
                <a:latin typeface="Times New Roman" pitchFamily="18" charset="0"/>
              </a:rPr>
              <a:t>     the result is 0 otherwise.</a:t>
            </a:r>
          </a:p>
        </p:txBody>
      </p:sp>
      <p:sp>
        <p:nvSpPr>
          <p:cNvPr id="54283" name="Text Box 10"/>
          <p:cNvSpPr txBox="1">
            <a:spLocks noChangeArrowheads="1"/>
          </p:cNvSpPr>
          <p:nvPr/>
        </p:nvSpPr>
        <p:spPr bwMode="auto">
          <a:xfrm>
            <a:off x="1143000" y="0"/>
            <a:ext cx="40591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i="1" baseline="0" dirty="0">
                <a:solidFill>
                  <a:schemeClr val="hlink"/>
                </a:solidFill>
                <a:latin typeface="Times New Roman" pitchFamily="18" charset="0"/>
              </a:rPr>
              <a:t>Example </a:t>
            </a:r>
            <a:r>
              <a:rPr lang="en-US" i="1" baseline="0" dirty="0" smtClean="0">
                <a:solidFill>
                  <a:schemeClr val="hlink"/>
                </a:solidFill>
                <a:latin typeface="Times New Roman" pitchFamily="18" charset="0"/>
              </a:rPr>
              <a:t>7 </a:t>
            </a:r>
            <a:r>
              <a:rPr lang="en-US" i="1" baseline="0" dirty="0">
                <a:solidFill>
                  <a:schemeClr val="hlink"/>
                </a:solidFill>
                <a:latin typeface="Times New Roman" pitchFamily="18" charset="0"/>
              </a:rPr>
              <a:t>(continued)</a:t>
            </a:r>
          </a:p>
        </p:txBody>
      </p:sp>
      <p:pic>
        <p:nvPicPr>
          <p:cNvPr id="5428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3857625"/>
            <a:ext cx="8034337" cy="1323975"/>
          </a:xfrm>
          <a:prstGeom prst="rect">
            <a:avLst/>
          </a:prstGeom>
          <a:noFill/>
          <a:ln w="57150" cmpd="thickThin">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13" name="Google Shape;203;p29" descr="download.png"/>
          <p:cNvPicPr preferRelativeResize="0"/>
          <p:nvPr/>
        </p:nvPicPr>
        <p:blipFill rotWithShape="1">
          <a:blip r:embed="rId4">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2643699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530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530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530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530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530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530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5306" name="Rectangle 9"/>
          <p:cNvSpPr>
            <a:spLocks noChangeArrowheads="1"/>
          </p:cNvSpPr>
          <p:nvPr/>
        </p:nvSpPr>
        <p:spPr bwMode="auto">
          <a:xfrm>
            <a:off x="228600" y="1143000"/>
            <a:ext cx="8686800" cy="2654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2800" i="1" baseline="0">
                <a:solidFill>
                  <a:schemeClr val="hlink"/>
                </a:solidFill>
                <a:latin typeface="Times New Roman" pitchFamily="18" charset="0"/>
              </a:rPr>
              <a:t>b.</a:t>
            </a:r>
            <a:r>
              <a:rPr lang="en-US" sz="2800" i="1" baseline="0">
                <a:latin typeface="Times New Roman" pitchFamily="18" charset="0"/>
              </a:rPr>
              <a:t> The last address can be found by ORing the given</a:t>
            </a:r>
            <a:br>
              <a:rPr lang="en-US" sz="2800" i="1" baseline="0">
                <a:latin typeface="Times New Roman" pitchFamily="18" charset="0"/>
              </a:rPr>
            </a:br>
            <a:r>
              <a:rPr lang="en-US" sz="2800" i="1" baseline="0">
                <a:latin typeface="Times New Roman" pitchFamily="18" charset="0"/>
              </a:rPr>
              <a:t>     addresses with the complement of the mask. ORing</a:t>
            </a:r>
            <a:br>
              <a:rPr lang="en-US" sz="2800" i="1" baseline="0">
                <a:latin typeface="Times New Roman" pitchFamily="18" charset="0"/>
              </a:rPr>
            </a:br>
            <a:r>
              <a:rPr lang="en-US" sz="2800" i="1" baseline="0">
                <a:latin typeface="Times New Roman" pitchFamily="18" charset="0"/>
              </a:rPr>
              <a:t>     here is done bit by bit. The result of ORing 2 bits is 0 if</a:t>
            </a:r>
            <a:br>
              <a:rPr lang="en-US" sz="2800" i="1" baseline="0">
                <a:latin typeface="Times New Roman" pitchFamily="18" charset="0"/>
              </a:rPr>
            </a:br>
            <a:r>
              <a:rPr lang="en-US" sz="2800" i="1" baseline="0">
                <a:latin typeface="Times New Roman" pitchFamily="18" charset="0"/>
              </a:rPr>
              <a:t>     both bits are 0s; the result is 1 otherwise. The</a:t>
            </a:r>
            <a:br>
              <a:rPr lang="en-US" sz="2800" i="1" baseline="0">
                <a:latin typeface="Times New Roman" pitchFamily="18" charset="0"/>
              </a:rPr>
            </a:br>
            <a:r>
              <a:rPr lang="en-US" sz="2800" i="1" baseline="0">
                <a:latin typeface="Times New Roman" pitchFamily="18" charset="0"/>
              </a:rPr>
              <a:t>     complement of a number is found by changing each 1</a:t>
            </a:r>
            <a:br>
              <a:rPr lang="en-US" sz="2800" i="1" baseline="0">
                <a:latin typeface="Times New Roman" pitchFamily="18" charset="0"/>
              </a:rPr>
            </a:br>
            <a:r>
              <a:rPr lang="en-US" sz="2800" i="1" baseline="0">
                <a:latin typeface="Times New Roman" pitchFamily="18" charset="0"/>
              </a:rPr>
              <a:t>     to 0 and each 0 to 1.</a:t>
            </a:r>
          </a:p>
        </p:txBody>
      </p:sp>
      <p:sp>
        <p:nvSpPr>
          <p:cNvPr id="55307" name="Text Box 10"/>
          <p:cNvSpPr txBox="1">
            <a:spLocks noChangeArrowheads="1"/>
          </p:cNvSpPr>
          <p:nvPr/>
        </p:nvSpPr>
        <p:spPr bwMode="auto">
          <a:xfrm>
            <a:off x="1143000" y="0"/>
            <a:ext cx="40591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i="1" baseline="0" dirty="0">
                <a:solidFill>
                  <a:schemeClr val="hlink"/>
                </a:solidFill>
                <a:latin typeface="Times New Roman" pitchFamily="18" charset="0"/>
              </a:rPr>
              <a:t>Example </a:t>
            </a:r>
            <a:r>
              <a:rPr lang="en-US" i="1" baseline="0" dirty="0" smtClean="0">
                <a:solidFill>
                  <a:schemeClr val="hlink"/>
                </a:solidFill>
                <a:latin typeface="Times New Roman" pitchFamily="18" charset="0"/>
              </a:rPr>
              <a:t>7 </a:t>
            </a:r>
            <a:r>
              <a:rPr lang="en-US" i="1" baseline="0" dirty="0">
                <a:solidFill>
                  <a:schemeClr val="hlink"/>
                </a:solidFill>
                <a:latin typeface="Times New Roman" pitchFamily="18" charset="0"/>
              </a:rPr>
              <a:t>(continued)</a:t>
            </a:r>
          </a:p>
        </p:txBody>
      </p:sp>
      <p:pic>
        <p:nvPicPr>
          <p:cNvPr id="5530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086225"/>
            <a:ext cx="8702675" cy="1323975"/>
          </a:xfrm>
          <a:prstGeom prst="rect">
            <a:avLst/>
          </a:prstGeom>
          <a:noFill/>
          <a:ln w="57150" cmpd="thickThin">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13" name="Google Shape;203;p29" descr="download.png"/>
          <p:cNvPicPr preferRelativeResize="0"/>
          <p:nvPr/>
        </p:nvPicPr>
        <p:blipFill rotWithShape="1">
          <a:blip r:embed="rId4">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273407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Line 2"/>
          <p:cNvSpPr>
            <a:spLocks noChangeShapeType="1"/>
          </p:cNvSpPr>
          <p:nvPr/>
        </p:nvSpPr>
        <p:spPr bwMode="auto">
          <a:xfrm>
            <a:off x="152400" y="152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6324" name="Line 3"/>
          <p:cNvSpPr>
            <a:spLocks noChangeShapeType="1"/>
          </p:cNvSpPr>
          <p:nvPr/>
        </p:nvSpPr>
        <p:spPr bwMode="auto">
          <a:xfrm>
            <a:off x="152400" y="990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6325" name="Text Box 4"/>
          <p:cNvSpPr txBox="1">
            <a:spLocks noChangeArrowheads="1"/>
          </p:cNvSpPr>
          <p:nvPr/>
        </p:nvSpPr>
        <p:spPr bwMode="auto">
          <a:xfrm>
            <a:off x="304800" y="381000"/>
            <a:ext cx="71833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400" baseline="0" dirty="0">
                <a:solidFill>
                  <a:schemeClr val="folHlink"/>
                </a:solidFill>
                <a:latin typeface="Times New Roman" pitchFamily="18" charset="0"/>
              </a:rPr>
              <a:t>Figure </a:t>
            </a:r>
            <a:r>
              <a:rPr lang="en-US" sz="2400" baseline="0" dirty="0" smtClean="0">
                <a:solidFill>
                  <a:schemeClr val="folHlink"/>
                </a:solidFill>
                <a:latin typeface="Times New Roman" pitchFamily="18" charset="0"/>
              </a:rPr>
              <a:t>1  </a:t>
            </a:r>
            <a:r>
              <a:rPr lang="en-US" sz="2000" i="1" baseline="0" dirty="0">
                <a:latin typeface="Times New Roman" pitchFamily="18" charset="0"/>
              </a:rPr>
              <a:t>A network configuration for the block 205.16.37.32/28</a:t>
            </a:r>
          </a:p>
        </p:txBody>
      </p:sp>
      <p:sp>
        <p:nvSpPr>
          <p:cNvPr id="56326"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563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0"/>
            <a:ext cx="8016875"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203;p29" descr="download.png"/>
          <p:cNvPicPr preferRelativeResize="0"/>
          <p:nvPr/>
        </p:nvPicPr>
        <p:blipFill rotWithShape="1">
          <a:blip r:embed="rId4">
            <a:alphaModFix/>
          </a:blip>
          <a:srcRect/>
          <a:stretch/>
        </p:blipFill>
        <p:spPr>
          <a:xfrm>
            <a:off x="7872413" y="317501"/>
            <a:ext cx="1271587" cy="450850"/>
          </a:xfrm>
          <a:prstGeom prst="rect">
            <a:avLst/>
          </a:prstGeom>
          <a:noFill/>
          <a:ln>
            <a:noFill/>
          </a:ln>
        </p:spPr>
      </p:pic>
    </p:spTree>
    <p:extLst>
      <p:ext uri="{BB962C8B-B14F-4D97-AF65-F5344CB8AC3E}">
        <p14:creationId xmlns:p14="http://schemas.microsoft.com/office/powerpoint/2010/main" val="2186832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txBox="1">
            <a:spLocks noGrp="1"/>
          </p:cNvSpPr>
          <p:nvPr>
            <p:ph type="ctrTitle"/>
          </p:nvPr>
        </p:nvSpPr>
        <p:spPr>
          <a:xfrm>
            <a:off x="152400" y="228600"/>
            <a:ext cx="7829550" cy="84137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Session 1</a:t>
            </a:r>
            <a:endParaRPr/>
          </a:p>
        </p:txBody>
      </p:sp>
      <p:sp>
        <p:nvSpPr>
          <p:cNvPr id="201" name="Google Shape;201;p29" descr="Image result for srm logo"/>
          <p:cNvSpPr/>
          <p:nvPr/>
        </p:nvSpPr>
        <p:spPr>
          <a:xfrm>
            <a:off x="1258888" y="-144463"/>
            <a:ext cx="2286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2" name="Google Shape;202;p29" descr="Image result for srm logo"/>
          <p:cNvSpPr/>
          <p:nvPr/>
        </p:nvSpPr>
        <p:spPr>
          <a:xfrm>
            <a:off x="1258888" y="-144463"/>
            <a:ext cx="2286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03" name="Google Shape;203;p29" descr="download.png"/>
          <p:cNvPicPr preferRelativeResize="0"/>
          <p:nvPr/>
        </p:nvPicPr>
        <p:blipFill rotWithShape="1">
          <a:blip r:embed="rId3">
            <a:alphaModFix/>
          </a:blip>
          <a:srcRect/>
          <a:stretch/>
        </p:blipFill>
        <p:spPr>
          <a:xfrm>
            <a:off x="6457950" y="152400"/>
            <a:ext cx="2686050" cy="914400"/>
          </a:xfrm>
          <a:prstGeom prst="rect">
            <a:avLst/>
          </a:prstGeom>
          <a:noFill/>
          <a:ln>
            <a:noFill/>
          </a:ln>
        </p:spPr>
      </p:pic>
      <p:sp>
        <p:nvSpPr>
          <p:cNvPr id="204" name="Google Shape;204;p29"/>
          <p:cNvSpPr/>
          <p:nvPr/>
        </p:nvSpPr>
        <p:spPr>
          <a:xfrm>
            <a:off x="1752600" y="1981200"/>
            <a:ext cx="6005513" cy="2976563"/>
          </a:xfrm>
          <a:prstGeom prst="rect">
            <a:avLst/>
          </a:prstGeom>
          <a:noFill/>
          <a:ln>
            <a:noFill/>
          </a:ln>
        </p:spPr>
        <p:txBody>
          <a:bodyPr spcFirstLastPara="1" wrap="square" lIns="91425" tIns="45700" rIns="91425" bIns="45700" anchor="t" anchorCtr="0">
            <a:noAutofit/>
          </a:bodyPr>
          <a:lstStyle/>
          <a:p>
            <a:pPr marL="342900" lvl="0">
              <a:buSzPct val="100000"/>
            </a:pPr>
            <a:r>
              <a:rPr lang="en-US" sz="3200" dirty="0">
                <a:latin typeface="Times New Roman" panose="02020603050405020304" pitchFamily="18" charset="0"/>
                <a:cs typeface="Times New Roman" panose="02020603050405020304" pitchFamily="18" charset="0"/>
              </a:rPr>
              <a:t>IPv4 Addressing, Address space</a:t>
            </a:r>
          </a:p>
          <a:p>
            <a:pPr marL="342900" lvl="0">
              <a:buSzPct val="100000"/>
            </a:pPr>
            <a:r>
              <a:rPr lang="en-US" sz="3200" dirty="0">
                <a:latin typeface="Times New Roman" panose="02020603050405020304" pitchFamily="18" charset="0"/>
                <a:cs typeface="Times New Roman" panose="02020603050405020304" pitchFamily="18" charset="0"/>
              </a:rPr>
              <a:t>Dotted Decimal </a:t>
            </a:r>
            <a:r>
              <a:rPr lang="en-US" sz="3200" dirty="0" smtClean="0">
                <a:latin typeface="Times New Roman" panose="02020603050405020304" pitchFamily="18" charset="0"/>
                <a:cs typeface="Times New Roman" panose="02020603050405020304" pitchFamily="18" charset="0"/>
              </a:rPr>
              <a:t>Notation </a:t>
            </a:r>
            <a:r>
              <a:rPr lang="en-US" sz="3200" dirty="0" err="1" smtClean="0">
                <a:latin typeface="Times New Roman" panose="02020603050405020304" pitchFamily="18" charset="0"/>
                <a:cs typeface="Times New Roman" panose="02020603050405020304" pitchFamily="18" charset="0"/>
              </a:rPr>
              <a:t>Classful</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Addressing</a:t>
            </a:r>
            <a:endParaRPr lang="en-US" sz="3200" dirty="0">
              <a:latin typeface="Times New Roman" panose="02020603050405020304" pitchFamily="18" charset="0"/>
              <a:cs typeface="Times New Roman" panose="02020603050405020304" pitchFamily="18" charset="0"/>
            </a:endParaRPr>
          </a:p>
          <a:p>
            <a:pPr marL="342900" lvl="0">
              <a:buSzPct val="100000"/>
            </a:pPr>
            <a:r>
              <a:rPr lang="en-US" sz="3200" dirty="0">
                <a:latin typeface="Times New Roman" panose="02020603050405020304" pitchFamily="18" charset="0"/>
                <a:cs typeface="Times New Roman" panose="02020603050405020304" pitchFamily="18" charset="0"/>
              </a:rPr>
              <a:t>Subnet Mask</a:t>
            </a:r>
          </a:p>
          <a:p>
            <a:pPr marL="342900" lvl="0">
              <a:buSzPct val="100000"/>
            </a:pPr>
            <a:r>
              <a:rPr lang="en-US" sz="3200" dirty="0">
                <a:latin typeface="Times New Roman" panose="02020603050405020304" pitchFamily="18" charset="0"/>
                <a:cs typeface="Times New Roman" panose="02020603050405020304" pitchFamily="18" charset="0"/>
              </a:rPr>
              <a:t>Subnetting</a:t>
            </a:r>
          </a:p>
          <a:p>
            <a:pPr marL="342900" lvl="0">
              <a:buSzPct val="100000"/>
            </a:pPr>
            <a:endParaRPr sz="32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734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734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735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735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735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735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7354" name="Line 9"/>
          <p:cNvSpPr>
            <a:spLocks noChangeShapeType="1"/>
          </p:cNvSpPr>
          <p:nvPr/>
        </p:nvSpPr>
        <p:spPr bwMode="auto">
          <a:xfrm>
            <a:off x="457200" y="26670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7355" name="Line 10"/>
          <p:cNvSpPr>
            <a:spLocks noChangeShapeType="1"/>
          </p:cNvSpPr>
          <p:nvPr/>
        </p:nvSpPr>
        <p:spPr bwMode="auto">
          <a:xfrm>
            <a:off x="458788" y="54102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7356" name="Rectangle 11"/>
          <p:cNvSpPr>
            <a:spLocks noChangeArrowheads="1"/>
          </p:cNvSpPr>
          <p:nvPr/>
        </p:nvSpPr>
        <p:spPr bwMode="auto">
          <a:xfrm>
            <a:off x="495300" y="2759075"/>
            <a:ext cx="8077200" cy="2528888"/>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p>
            <a:pPr algn="ctr"/>
            <a:r>
              <a:rPr lang="en-US" baseline="0"/>
              <a:t>The first address in a block is </a:t>
            </a:r>
            <a:br>
              <a:rPr lang="en-US" baseline="0"/>
            </a:br>
            <a:r>
              <a:rPr lang="en-US" baseline="0"/>
              <a:t>normally not assigned to any device; </a:t>
            </a:r>
            <a:br>
              <a:rPr lang="en-US" baseline="0"/>
            </a:br>
            <a:r>
              <a:rPr lang="en-US" baseline="0"/>
              <a:t>it is used as the network address that represents the organization </a:t>
            </a:r>
            <a:br>
              <a:rPr lang="en-US" baseline="0"/>
            </a:br>
            <a:r>
              <a:rPr lang="en-US" baseline="0"/>
              <a:t>to the rest of the world.</a:t>
            </a:r>
          </a:p>
        </p:txBody>
      </p:sp>
      <p:grpSp>
        <p:nvGrpSpPr>
          <p:cNvPr id="57357" name="Group 12"/>
          <p:cNvGrpSpPr>
            <a:grpSpLocks/>
          </p:cNvGrpSpPr>
          <p:nvPr/>
        </p:nvGrpSpPr>
        <p:grpSpPr bwMode="auto">
          <a:xfrm>
            <a:off x="457200" y="1981200"/>
            <a:ext cx="1143000" cy="566738"/>
            <a:chOff x="1200" y="1248"/>
            <a:chExt cx="720" cy="357"/>
          </a:xfrm>
        </p:grpSpPr>
        <p:pic>
          <p:nvPicPr>
            <p:cNvPr id="57358"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9" name="Text Box 14"/>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800" i="1" baseline="0">
                  <a:solidFill>
                    <a:schemeClr val="hlink"/>
                  </a:solidFill>
                  <a:latin typeface="Times New Roman" pitchFamily="18" charset="0"/>
                </a:rPr>
                <a:t>Note</a:t>
              </a:r>
            </a:p>
          </p:txBody>
        </p:sp>
      </p:grpSp>
      <p:pic>
        <p:nvPicPr>
          <p:cNvPr id="16" name="Google Shape;203;p29" descr="download.png"/>
          <p:cNvPicPr preferRelativeResize="0"/>
          <p:nvPr/>
        </p:nvPicPr>
        <p:blipFill rotWithShape="1">
          <a:blip r:embed="rId4">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3795368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Two level hierarchy - Three level hierarchy- subnet mask - Address aggregation- problem solving</a:t>
            </a:r>
            <a:r>
              <a:rPr lang="en-US" dirty="0"/>
              <a:t>.</a:t>
            </a:r>
            <a:endParaRPr lang="en-IN" dirty="0"/>
          </a:p>
        </p:txBody>
      </p:sp>
      <p:pic>
        <p:nvPicPr>
          <p:cNvPr id="4" name="Google Shape;203;p29" descr="download.png"/>
          <p:cNvPicPr preferRelativeResize="0"/>
          <p:nvPr/>
        </p:nvPicPr>
        <p:blipFill rotWithShape="1">
          <a:blip r:embed="rId2">
            <a:alphaModFix/>
          </a:blip>
          <a:srcRect/>
          <a:stretch/>
        </p:blipFill>
        <p:spPr>
          <a:xfrm>
            <a:off x="7100888" y="152400"/>
            <a:ext cx="2043112" cy="647700"/>
          </a:xfrm>
          <a:prstGeom prst="rect">
            <a:avLst/>
          </a:prstGeom>
          <a:noFill/>
          <a:ln>
            <a:noFill/>
          </a:ln>
        </p:spPr>
      </p:pic>
      <p:pic>
        <p:nvPicPr>
          <p:cNvPr id="5" name="Google Shape;203;p29" descr="download.png"/>
          <p:cNvPicPr preferRelativeResize="0"/>
          <p:nvPr/>
        </p:nvPicPr>
        <p:blipFill rotWithShape="1">
          <a:blip r:embed="rId2">
            <a:alphaModFix/>
          </a:blip>
          <a:srcRect/>
          <a:stretch/>
        </p:blipFill>
        <p:spPr>
          <a:xfrm>
            <a:off x="7253288" y="304800"/>
            <a:ext cx="2043112" cy="647700"/>
          </a:xfrm>
          <a:prstGeom prst="rect">
            <a:avLst/>
          </a:prstGeom>
          <a:noFill/>
          <a:ln>
            <a:noFill/>
          </a:ln>
        </p:spPr>
      </p:pic>
    </p:spTree>
    <p:extLst>
      <p:ext uri="{BB962C8B-B14F-4D97-AF65-F5344CB8AC3E}">
        <p14:creationId xmlns:p14="http://schemas.microsoft.com/office/powerpoint/2010/main" val="1241126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b="1" dirty="0"/>
              <a:t>Hierarchy of IPv4 Addressing</a:t>
            </a:r>
          </a:p>
        </p:txBody>
      </p:sp>
      <p:sp>
        <p:nvSpPr>
          <p:cNvPr id="37891" name="Content Placeholder 2"/>
          <p:cNvSpPr>
            <a:spLocks noGrp="1"/>
          </p:cNvSpPr>
          <p:nvPr>
            <p:ph idx="1"/>
          </p:nvPr>
        </p:nvSpPr>
        <p:spPr/>
        <p:txBody>
          <a:bodyPr/>
          <a:lstStyle/>
          <a:p>
            <a:r>
              <a:rPr lang="en-US" altLang="en-US"/>
              <a:t>Each address in the block can be considered as a two-level hierarchical structure: the leftmost </a:t>
            </a:r>
            <a:r>
              <a:rPr lang="en-US" altLang="en-US" i="1"/>
              <a:t>n</a:t>
            </a:r>
            <a:r>
              <a:rPr lang="en-US" altLang="en-US"/>
              <a:t> bits (prefix) define </a:t>
            </a:r>
            <a:br>
              <a:rPr lang="en-US" altLang="en-US"/>
            </a:br>
            <a:r>
              <a:rPr lang="en-US" altLang="en-US"/>
              <a:t>the network; the rightmost 32 − </a:t>
            </a:r>
            <a:r>
              <a:rPr lang="en-US" altLang="en-US" i="1"/>
              <a:t>n</a:t>
            </a:r>
            <a:r>
              <a:rPr lang="en-US" altLang="en-US"/>
              <a:t> bits define the host.</a:t>
            </a:r>
          </a:p>
          <a:p>
            <a:r>
              <a:rPr lang="en-US" altLang="en-US"/>
              <a:t>Why Hierarchy? </a:t>
            </a:r>
          </a:p>
          <a:p>
            <a:pPr lvl="1"/>
            <a:endParaRPr lang="en-US" altLang="en-US"/>
          </a:p>
          <a:p>
            <a:endParaRPr lang="en-US" altLang="en-US"/>
          </a:p>
        </p:txBody>
      </p:sp>
      <p:sp>
        <p:nvSpPr>
          <p:cNvPr id="4" name="Slide Number Placeholder 3"/>
          <p:cNvSpPr>
            <a:spLocks noGrp="1"/>
          </p:cNvSpPr>
          <p:nvPr>
            <p:ph type="sldNum" sz="quarter" idx="12"/>
          </p:nvPr>
        </p:nvSpPr>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1200">
                <a:solidFill>
                  <a:srgbClr val="B5A788"/>
                </a:solidFill>
              </a:rPr>
              <a:t>19.</a:t>
            </a:r>
            <a:fld id="{D016661C-AE04-48A8-9A83-C1D6C498A530}" type="slidenum">
              <a:rPr lang="en-US" altLang="en-US" sz="1200">
                <a:solidFill>
                  <a:srgbClr val="B5A788"/>
                </a:solidFill>
              </a:rPr>
              <a:pPr/>
              <a:t>42</a:t>
            </a:fld>
            <a:endParaRPr lang="en-US" altLang="en-US" sz="1200">
              <a:solidFill>
                <a:srgbClr val="B5A788"/>
              </a:solidFill>
            </a:endParaRPr>
          </a:p>
        </p:txBody>
      </p:sp>
      <p:pic>
        <p:nvPicPr>
          <p:cNvPr id="5" name="Google Shape;203;p29" descr="download.png"/>
          <p:cNvPicPr preferRelativeResize="0"/>
          <p:nvPr/>
        </p:nvPicPr>
        <p:blipFill rotWithShape="1">
          <a:blip r:embed="rId2">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1696724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1"/>
          <p:cNvSpPr>
            <a:spLocks noGrp="1"/>
          </p:cNvSpPr>
          <p:nvPr>
            <p:ph type="sldNum" sz="quarter" idx="12"/>
          </p:nvPr>
        </p:nvSpPr>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1200">
                <a:solidFill>
                  <a:srgbClr val="B5A788"/>
                </a:solidFill>
              </a:rPr>
              <a:t>19.</a:t>
            </a:r>
            <a:fld id="{B9013EB5-21E4-4278-8074-C6874441D5E4}" type="slidenum">
              <a:rPr lang="en-US" altLang="en-US" sz="1200">
                <a:solidFill>
                  <a:srgbClr val="B5A788"/>
                </a:solidFill>
              </a:rPr>
              <a:pPr/>
              <a:t>43</a:t>
            </a:fld>
            <a:endParaRPr lang="en-US" altLang="en-US" sz="1200">
              <a:solidFill>
                <a:srgbClr val="B5A788"/>
              </a:solidFill>
            </a:endParaRPr>
          </a:p>
        </p:txBody>
      </p:sp>
      <p:sp>
        <p:nvSpPr>
          <p:cNvPr id="38915" name="Line 2"/>
          <p:cNvSpPr>
            <a:spLocks noChangeShapeType="1"/>
          </p:cNvSpPr>
          <p:nvPr/>
        </p:nvSpPr>
        <p:spPr bwMode="auto">
          <a:xfrm>
            <a:off x="152400" y="152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16" name="Line 3"/>
          <p:cNvSpPr>
            <a:spLocks noChangeShapeType="1"/>
          </p:cNvSpPr>
          <p:nvPr/>
        </p:nvSpPr>
        <p:spPr bwMode="auto">
          <a:xfrm>
            <a:off x="152400" y="990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17" name="Text Box 4"/>
          <p:cNvSpPr txBox="1">
            <a:spLocks noChangeArrowheads="1"/>
          </p:cNvSpPr>
          <p:nvPr/>
        </p:nvSpPr>
        <p:spPr bwMode="auto">
          <a:xfrm>
            <a:off x="304800" y="381000"/>
            <a:ext cx="59442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400" baseline="0" dirty="0">
                <a:solidFill>
                  <a:schemeClr val="folHlink"/>
                </a:solidFill>
                <a:latin typeface="Times New Roman" panose="02020603050405020304" pitchFamily="18" charset="0"/>
              </a:rPr>
              <a:t>Figure </a:t>
            </a:r>
            <a:r>
              <a:rPr lang="en-US" altLang="en-US" sz="2400" baseline="0" dirty="0" smtClean="0">
                <a:solidFill>
                  <a:schemeClr val="folHlink"/>
                </a:solidFill>
                <a:latin typeface="Times New Roman" panose="02020603050405020304" pitchFamily="18" charset="0"/>
              </a:rPr>
              <a:t>2  </a:t>
            </a:r>
            <a:r>
              <a:rPr lang="en-US" altLang="en-US" sz="2000" i="1" baseline="0" dirty="0">
                <a:latin typeface="Times New Roman" panose="02020603050405020304" pitchFamily="18" charset="0"/>
              </a:rPr>
              <a:t>Two levels of hierarchy in an IPv4 address</a:t>
            </a:r>
          </a:p>
        </p:txBody>
      </p:sp>
      <p:sp>
        <p:nvSpPr>
          <p:cNvPr id="38918"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3891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3" y="2006600"/>
            <a:ext cx="5400675"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203;p29" descr="download.png"/>
          <p:cNvPicPr preferRelativeResize="0"/>
          <p:nvPr/>
        </p:nvPicPr>
        <p:blipFill rotWithShape="1">
          <a:blip r:embed="rId4">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2278709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899592" y="404664"/>
            <a:ext cx="7791450" cy="1143000"/>
          </a:xfrm>
        </p:spPr>
        <p:txBody>
          <a:bodyPr/>
          <a:lstStyle/>
          <a:p>
            <a:pPr>
              <a:defRPr/>
            </a:pPr>
            <a:r>
              <a:rPr lang="en-US" b="1" dirty="0"/>
              <a:t>Two Level of Hierarchy</a:t>
            </a:r>
          </a:p>
        </p:txBody>
      </p:sp>
      <p:sp>
        <p:nvSpPr>
          <p:cNvPr id="36866" name="Slide Number Placeholder 1"/>
          <p:cNvSpPr>
            <a:spLocks noGrp="1"/>
          </p:cNvSpPr>
          <p:nvPr>
            <p:ph type="sldNum" sz="quarter" idx="12"/>
          </p:nvPr>
        </p:nvSpPr>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1200">
                <a:solidFill>
                  <a:srgbClr val="B5A788"/>
                </a:solidFill>
              </a:rPr>
              <a:t>19.</a:t>
            </a:r>
            <a:fld id="{260030C7-810D-48DB-BEAD-1B9B35412F51}" type="slidenum">
              <a:rPr lang="en-US" altLang="en-US" sz="1200">
                <a:solidFill>
                  <a:srgbClr val="B5A788"/>
                </a:solidFill>
              </a:rPr>
              <a:pPr/>
              <a:t>44</a:t>
            </a:fld>
            <a:endParaRPr lang="en-US" altLang="en-US" sz="1200">
              <a:solidFill>
                <a:srgbClr val="B5A788"/>
              </a:solidFill>
            </a:endParaRPr>
          </a:p>
        </p:txBody>
      </p:sp>
      <p:pic>
        <p:nvPicPr>
          <p:cNvPr id="3994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470150"/>
            <a:ext cx="680402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203;p29" descr="download.png"/>
          <p:cNvPicPr preferRelativeResize="0"/>
          <p:nvPr/>
        </p:nvPicPr>
        <p:blipFill rotWithShape="1">
          <a:blip r:embed="rId4">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3946703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143000" y="274638"/>
            <a:ext cx="7791450" cy="1143000"/>
          </a:xfrm>
        </p:spPr>
        <p:txBody>
          <a:bodyPr/>
          <a:lstStyle/>
          <a:p>
            <a:pPr>
              <a:defRPr/>
            </a:pPr>
            <a:r>
              <a:rPr lang="en-US" b="1" dirty="0"/>
              <a:t>Three Level of Hierarchy</a:t>
            </a:r>
          </a:p>
        </p:txBody>
      </p:sp>
      <p:sp>
        <p:nvSpPr>
          <p:cNvPr id="39938" name="Slide Number Placeholder 1"/>
          <p:cNvSpPr>
            <a:spLocks noGrp="1"/>
          </p:cNvSpPr>
          <p:nvPr>
            <p:ph type="sldNum" sz="quarter" idx="12"/>
          </p:nvPr>
        </p:nvSpPr>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1200">
                <a:solidFill>
                  <a:srgbClr val="B5A788"/>
                </a:solidFill>
              </a:rPr>
              <a:t>19.</a:t>
            </a:r>
            <a:fld id="{0EE5E9D2-3B0A-45EC-A3BE-DE3998F0C520}" type="slidenum">
              <a:rPr lang="en-US" altLang="en-US" sz="1200">
                <a:solidFill>
                  <a:srgbClr val="B5A788"/>
                </a:solidFill>
              </a:rPr>
              <a:pPr/>
              <a:t>45</a:t>
            </a:fld>
            <a:endParaRPr lang="en-US" altLang="en-US" sz="1200">
              <a:solidFill>
                <a:srgbClr val="B5A788"/>
              </a:solidFill>
            </a:endParaRPr>
          </a:p>
        </p:txBody>
      </p:sp>
      <p:pic>
        <p:nvPicPr>
          <p:cNvPr id="4198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2805113"/>
            <a:ext cx="8110953" cy="1631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203;p29" descr="download.png"/>
          <p:cNvPicPr preferRelativeResize="0"/>
          <p:nvPr/>
        </p:nvPicPr>
        <p:blipFill rotWithShape="1">
          <a:blip r:embed="rId4">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52836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latin typeface="+mn-lt"/>
              </a:rPr>
              <a:t>Address Aggregation</a:t>
            </a:r>
            <a:endParaRPr lang="en-IN" b="1" dirty="0">
              <a:latin typeface="+mn-lt"/>
            </a:endParaRPr>
          </a:p>
        </p:txBody>
      </p:sp>
      <p:sp>
        <p:nvSpPr>
          <p:cNvPr id="4" name="Content Placeholder 3"/>
          <p:cNvSpPr>
            <a:spLocks noGrp="1"/>
          </p:cNvSpPr>
          <p:nvPr>
            <p:ph idx="1"/>
          </p:nvPr>
        </p:nvSpPr>
        <p:spPr/>
        <p:txBody>
          <a:bodyPr>
            <a:normAutofit/>
          </a:bodyPr>
          <a:lstStyle/>
          <a:p>
            <a:pPr algn="just"/>
            <a:r>
              <a:rPr lang="en-US" sz="2800" dirty="0"/>
              <a:t>IP Address Aggregator is a utility developed to automate minimization process and convert bunch of IPv4 addresses into smallest continuous range(s) possible. IP aggregation is commonly performed by network engineers working with BGP &amp; routers.</a:t>
            </a:r>
          </a:p>
          <a:p>
            <a:pPr algn="just"/>
            <a:r>
              <a:rPr lang="en-US" sz="2800" dirty="0"/>
              <a:t>This utility will help webmasters to configure server firewalls, apache, address masks and so on.</a:t>
            </a:r>
            <a:endParaRPr lang="en-IN" sz="2800" dirty="0"/>
          </a:p>
        </p:txBody>
      </p:sp>
      <p:pic>
        <p:nvPicPr>
          <p:cNvPr id="5" name="Google Shape;203;p29" descr="download.png"/>
          <p:cNvPicPr preferRelativeResize="0"/>
          <p:nvPr/>
        </p:nvPicPr>
        <p:blipFill rotWithShape="1">
          <a:blip r:embed="rId2">
            <a:alphaModFix/>
          </a:blip>
          <a:srcRect/>
          <a:stretch/>
        </p:blipFill>
        <p:spPr>
          <a:xfrm>
            <a:off x="7100888" y="152400"/>
            <a:ext cx="2043112" cy="647700"/>
          </a:xfrm>
          <a:prstGeom prst="rect">
            <a:avLst/>
          </a:prstGeom>
          <a:noFill/>
          <a:ln>
            <a:noFill/>
          </a:ln>
        </p:spPr>
      </p:pic>
    </p:spTree>
    <p:extLst>
      <p:ext uri="{BB962C8B-B14F-4D97-AF65-F5344CB8AC3E}">
        <p14:creationId xmlns:p14="http://schemas.microsoft.com/office/powerpoint/2010/main" val="2214158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sp>
        <p:nvSpPr>
          <p:cNvPr id="1964" name="Google Shape;1964;p1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47</a:t>
            </a:fld>
            <a:endParaRPr sz="1200">
              <a:solidFill>
                <a:srgbClr val="898989"/>
              </a:solidFill>
              <a:latin typeface="Calibri"/>
              <a:ea typeface="Calibri"/>
              <a:cs typeface="Calibri"/>
              <a:sym typeface="Calibri"/>
            </a:endParaRPr>
          </a:p>
        </p:txBody>
      </p:sp>
      <p:sp>
        <p:nvSpPr>
          <p:cNvPr id="1965" name="Google Shape;1965;p165"/>
          <p:cNvSpPr txBox="1">
            <a:spLocks noGrp="1"/>
          </p:cNvSpPr>
          <p:nvPr>
            <p:ph type="title"/>
          </p:nvPr>
        </p:nvSpPr>
        <p:spPr>
          <a:xfrm>
            <a:off x="0" y="0"/>
            <a:ext cx="6400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rPr>
              <a:t>Session 5</a:t>
            </a:r>
            <a:r>
              <a:rPr lang="en-US"/>
              <a:t> </a:t>
            </a:r>
            <a:endParaRPr/>
          </a:p>
        </p:txBody>
      </p:sp>
      <p:pic>
        <p:nvPicPr>
          <p:cNvPr id="1966" name="Google Shape;1966;p165" descr="download.png"/>
          <p:cNvPicPr preferRelativeResize="0"/>
          <p:nvPr/>
        </p:nvPicPr>
        <p:blipFill rotWithShape="1">
          <a:blip r:embed="rId3">
            <a:alphaModFix/>
          </a:blip>
          <a:srcRect/>
          <a:stretch/>
        </p:blipFill>
        <p:spPr>
          <a:xfrm>
            <a:off x="6457950" y="152400"/>
            <a:ext cx="2686050" cy="914400"/>
          </a:xfrm>
          <a:prstGeom prst="rect">
            <a:avLst/>
          </a:prstGeom>
          <a:noFill/>
          <a:ln>
            <a:noFill/>
          </a:ln>
        </p:spPr>
      </p:pic>
      <p:sp>
        <p:nvSpPr>
          <p:cNvPr id="1967" name="Google Shape;1967;p165"/>
          <p:cNvSpPr txBox="1">
            <a:spLocks noGrp="1"/>
          </p:cNvSpPr>
          <p:nvPr>
            <p:ph type="body" idx="1"/>
          </p:nvPr>
        </p:nvSpPr>
        <p:spPr>
          <a:xfrm>
            <a:off x="304800" y="1219200"/>
            <a:ext cx="8610600" cy="5410200"/>
          </a:xfrm>
          <a:prstGeom prst="rect">
            <a:avLst/>
          </a:prstGeom>
          <a:noFill/>
          <a:ln>
            <a:noFill/>
          </a:ln>
        </p:spPr>
        <p:txBody>
          <a:bodyPr spcFirstLastPara="1" wrap="square" lIns="91425" tIns="45700" rIns="91425" bIns="45700" anchor="t" anchorCtr="0">
            <a:noAutofit/>
          </a:bodyPr>
          <a:lstStyle/>
          <a:p>
            <a:pPr marL="342900" lvl="0">
              <a:spcBef>
                <a:spcPts val="0"/>
              </a:spcBef>
              <a:buSzPct val="100000"/>
            </a:pPr>
            <a:r>
              <a:rPr lang="en-US" dirty="0">
                <a:latin typeface="Times New Roman" panose="02020603050405020304" pitchFamily="18" charset="0"/>
                <a:cs typeface="Times New Roman" panose="02020603050405020304" pitchFamily="18" charset="0"/>
              </a:rPr>
              <a:t>Special Addresses</a:t>
            </a:r>
          </a:p>
          <a:p>
            <a:pPr marL="742950" lvl="1" indent="-107950" algn="l" rtl="0">
              <a:spcBef>
                <a:spcPts val="560"/>
              </a:spcBef>
              <a:spcAft>
                <a:spcPts val="0"/>
              </a:spcAft>
              <a:buClr>
                <a:schemeClr val="dk1"/>
              </a:buClr>
              <a:buSzPts val="2800"/>
              <a:buNone/>
            </a:pP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9392"/>
            <a:ext cx="8229600" cy="1143000"/>
          </a:xfrm>
        </p:spPr>
        <p:txBody>
          <a:bodyPr vert="horz" lIns="91440" tIns="45720" rIns="91440" bIns="45720" rtlCol="0" anchor="ctr">
            <a:noAutofit/>
          </a:bodyPr>
          <a:lstStyle/>
          <a:p>
            <a:pPr eaLnBrk="0" fontAlgn="base" hangingPunct="0">
              <a:spcAft>
                <a:spcPct val="0"/>
              </a:spcAft>
            </a:pPr>
            <a:r>
              <a:rPr lang="en-US" b="1" dirty="0">
                <a:solidFill>
                  <a:srgbClr val="002060"/>
                </a:solidFill>
                <a:cs typeface="Times New Roman" pitchFamily="18" charset="0"/>
              </a:rPr>
              <a:t>Special Addresses</a:t>
            </a:r>
          </a:p>
        </p:txBody>
      </p:sp>
      <p:sp>
        <p:nvSpPr>
          <p:cNvPr id="3" name="Content Placeholder 2"/>
          <p:cNvSpPr>
            <a:spLocks noGrp="1"/>
          </p:cNvSpPr>
          <p:nvPr>
            <p:ph idx="1"/>
          </p:nvPr>
        </p:nvSpPr>
        <p:spPr>
          <a:xfrm>
            <a:off x="251520" y="1024136"/>
            <a:ext cx="8579296" cy="5141168"/>
          </a:xfrm>
        </p:spPr>
        <p:txBody>
          <a:bodyPr>
            <a:noAutofit/>
          </a:bodyPr>
          <a:lstStyle/>
          <a:p>
            <a:pPr algn="just">
              <a:lnSpc>
                <a:spcPct val="150000"/>
              </a:lnSpc>
            </a:pPr>
            <a:r>
              <a:rPr lang="en-US" sz="2200" dirty="0" smtClean="0"/>
              <a:t>An </a:t>
            </a:r>
            <a:r>
              <a:rPr lang="en-US" sz="2200" dirty="0"/>
              <a:t>IP address (internet protocol address) is a numerical representation that uniquely identifies a specific interface on the network.</a:t>
            </a:r>
          </a:p>
          <a:p>
            <a:pPr algn="just">
              <a:lnSpc>
                <a:spcPct val="150000"/>
              </a:lnSpc>
            </a:pPr>
            <a:r>
              <a:rPr lang="en-US" sz="2200" dirty="0" smtClean="0"/>
              <a:t>Addresses </a:t>
            </a:r>
            <a:r>
              <a:rPr lang="en-US" sz="2200" dirty="0"/>
              <a:t>in IPv4 are 32-bits long. This allows for a maximum of 4,294,967,296 (2</a:t>
            </a:r>
            <a:r>
              <a:rPr lang="en-US" sz="2200" baseline="30000" dirty="0"/>
              <a:t>32</a:t>
            </a:r>
            <a:r>
              <a:rPr lang="en-US" sz="2200" dirty="0"/>
              <a:t>) unique addresses. Addresses in IPv6 are 128-bits, which allows for 3.4 x </a:t>
            </a:r>
            <a:r>
              <a:rPr lang="en-US" sz="2200" dirty="0" smtClean="0"/>
              <a:t>10</a:t>
            </a:r>
            <a:r>
              <a:rPr lang="en-US" sz="2200" baseline="30000" dirty="0" smtClean="0"/>
              <a:t>38</a:t>
            </a:r>
            <a:r>
              <a:rPr lang="en-US" sz="2200" dirty="0" smtClean="0"/>
              <a:t> (</a:t>
            </a:r>
            <a:r>
              <a:rPr lang="en-US" sz="2200" dirty="0"/>
              <a:t>2</a:t>
            </a:r>
            <a:r>
              <a:rPr lang="en-US" sz="2200" baseline="30000" dirty="0"/>
              <a:t>128</a:t>
            </a:r>
            <a:r>
              <a:rPr lang="en-US" sz="2200" dirty="0"/>
              <a:t>) unique addresses.</a:t>
            </a:r>
          </a:p>
          <a:p>
            <a:pPr algn="just">
              <a:lnSpc>
                <a:spcPct val="150000"/>
              </a:lnSpc>
            </a:pPr>
            <a:r>
              <a:rPr lang="en-US" sz="2200" dirty="0" smtClean="0"/>
              <a:t>The </a:t>
            </a:r>
            <a:r>
              <a:rPr lang="en-US" sz="2200" dirty="0"/>
              <a:t>total usable address pool of both versions is reduced by various reserved addresses and other considerations.</a:t>
            </a:r>
          </a:p>
          <a:p>
            <a:pPr algn="just">
              <a:lnSpc>
                <a:spcPct val="150000"/>
              </a:lnSpc>
            </a:pPr>
            <a:r>
              <a:rPr lang="en-US" sz="2200" dirty="0" smtClean="0"/>
              <a:t>IP </a:t>
            </a:r>
            <a:r>
              <a:rPr lang="en-US" sz="2200" dirty="0"/>
              <a:t>addresses are binary numbers but are typically expressed in decimal form (IPv4) or hexadecimal form (IPv6) to make reading and using them easier for humans</a:t>
            </a:r>
            <a:r>
              <a:rPr lang="en-US" sz="2200" dirty="0" smtClean="0"/>
              <a:t>.</a:t>
            </a:r>
            <a:endParaRPr lang="en-US" sz="2200" dirty="0"/>
          </a:p>
        </p:txBody>
      </p:sp>
      <p:sp>
        <p:nvSpPr>
          <p:cNvPr id="4" name="Date Placeholder 3"/>
          <p:cNvSpPr>
            <a:spLocks noGrp="1"/>
          </p:cNvSpPr>
          <p:nvPr>
            <p:ph type="dt" sz="half" idx="10"/>
          </p:nvPr>
        </p:nvSpPr>
        <p:spPr/>
        <p:txBody>
          <a:bodyPr/>
          <a:lstStyle/>
          <a:p>
            <a:fld id="{BB07FFF4-63F6-46A0-B230-9701C83DD105}" type="datetime3">
              <a:rPr lang="en-US" sz="1400" smtClean="0"/>
              <a:t>29 March 2022</a:t>
            </a:fld>
            <a:endParaRPr lang="en-US" sz="1400" dirty="0"/>
          </a:p>
        </p:txBody>
      </p:sp>
      <p:sp>
        <p:nvSpPr>
          <p:cNvPr id="7" name="Footer Placeholder 8"/>
          <p:cNvSpPr>
            <a:spLocks noGrp="1"/>
          </p:cNvSpPr>
          <p:nvPr>
            <p:ph type="ftr" sz="quarter" idx="11"/>
          </p:nvPr>
        </p:nvSpPr>
        <p:spPr>
          <a:xfrm>
            <a:off x="1403648" y="6165304"/>
            <a:ext cx="6768752" cy="936104"/>
          </a:xfrm>
        </p:spPr>
        <p:txBody>
          <a:bodyPr/>
          <a:lstStyle/>
          <a:p>
            <a:pPr eaLnBrk="0" hangingPunct="0">
              <a:spcBef>
                <a:spcPts val="300"/>
              </a:spcBef>
              <a:defRPr/>
            </a:pPr>
            <a:r>
              <a:rPr lang="en-US" sz="1400" dirty="0"/>
              <a:t>18CSS202J </a:t>
            </a:r>
            <a:r>
              <a:rPr lang="en-US" sz="1400" dirty="0" smtClean="0"/>
              <a:t>Computer Communications -  </a:t>
            </a:r>
            <a:r>
              <a:rPr lang="en-US" sz="1400" dirty="0"/>
              <a:t>Unit 2, Session 5</a:t>
            </a:r>
          </a:p>
          <a:p>
            <a:endParaRPr lang="en-US" dirty="0">
              <a:latin typeface="Arial" pitchFamily="34" charset="0"/>
              <a:cs typeface="Arial"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7534" y="-89263"/>
            <a:ext cx="1488962" cy="850099"/>
          </a:xfrm>
          <a:prstGeom prst="rect">
            <a:avLst/>
          </a:prstGeom>
        </p:spPr>
      </p:pic>
      <p:sp>
        <p:nvSpPr>
          <p:cNvPr id="6" name="Slide Number Placeholder 5"/>
          <p:cNvSpPr>
            <a:spLocks noGrp="1"/>
          </p:cNvSpPr>
          <p:nvPr>
            <p:ph type="sldNum" sz="quarter" idx="12"/>
          </p:nvPr>
        </p:nvSpPr>
        <p:spPr/>
        <p:txBody>
          <a:bodyPr/>
          <a:lstStyle/>
          <a:p>
            <a:fld id="{AF41C2A2-02E9-43D1-B738-FA6F899BA43D}" type="slidenum">
              <a:rPr lang="en-US" sz="1400" smtClean="0"/>
              <a:pPr/>
              <a:t>48</a:t>
            </a:fld>
            <a:endParaRPr lang="en-US" sz="1400"/>
          </a:p>
        </p:txBody>
      </p:sp>
    </p:spTree>
    <p:extLst>
      <p:ext uri="{BB962C8B-B14F-4D97-AF65-F5344CB8AC3E}">
        <p14:creationId xmlns:p14="http://schemas.microsoft.com/office/powerpoint/2010/main" val="31212084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9392"/>
            <a:ext cx="8229600" cy="1143000"/>
          </a:xfrm>
        </p:spPr>
        <p:txBody>
          <a:bodyPr vert="horz" lIns="91440" tIns="45720" rIns="91440" bIns="45720" rtlCol="0" anchor="ctr">
            <a:noAutofit/>
          </a:bodyPr>
          <a:lstStyle/>
          <a:p>
            <a:pPr eaLnBrk="0" fontAlgn="base" hangingPunct="0">
              <a:spcAft>
                <a:spcPct val="0"/>
              </a:spcAft>
            </a:pPr>
            <a:r>
              <a:rPr lang="en-US" b="1" dirty="0">
                <a:solidFill>
                  <a:srgbClr val="002060"/>
                </a:solidFill>
                <a:cs typeface="Times New Roman" pitchFamily="18" charset="0"/>
              </a:rPr>
              <a:t>Special Addresses</a:t>
            </a:r>
          </a:p>
        </p:txBody>
      </p:sp>
      <p:sp>
        <p:nvSpPr>
          <p:cNvPr id="3" name="Content Placeholder 2"/>
          <p:cNvSpPr>
            <a:spLocks noGrp="1"/>
          </p:cNvSpPr>
          <p:nvPr>
            <p:ph idx="1"/>
          </p:nvPr>
        </p:nvSpPr>
        <p:spPr>
          <a:xfrm>
            <a:off x="457200" y="808112"/>
            <a:ext cx="8363272" cy="5501208"/>
          </a:xfrm>
        </p:spPr>
        <p:txBody>
          <a:bodyPr>
            <a:normAutofit lnSpcReduction="10000"/>
          </a:bodyPr>
          <a:lstStyle/>
          <a:p>
            <a:pPr algn="just">
              <a:lnSpc>
                <a:spcPct val="150000"/>
              </a:lnSpc>
            </a:pPr>
            <a:r>
              <a:rPr lang="en-US" sz="2200" dirty="0"/>
              <a:t>There are a few reserved IPv4 address spaces which cannot be used on the internet. These addresses serve special purpose and cannot be routed outside the Local Area Network.</a:t>
            </a:r>
          </a:p>
          <a:p>
            <a:pPr algn="just">
              <a:lnSpc>
                <a:spcPct val="150000"/>
              </a:lnSpc>
            </a:pPr>
            <a:r>
              <a:rPr lang="en-US" sz="2200" dirty="0" smtClean="0"/>
              <a:t>As </a:t>
            </a:r>
            <a:r>
              <a:rPr lang="en-US" sz="2200" dirty="0"/>
              <a:t>in Classful IP Addressing, some blocks of addresses or some addresses in each block have been reserved for the special purpose &amp; that’s why they are termed as </a:t>
            </a:r>
            <a:r>
              <a:rPr lang="en-US" sz="2200" b="1" dirty="0"/>
              <a:t>special IP addresses. </a:t>
            </a:r>
            <a:endParaRPr lang="en-US" sz="2200" b="1" dirty="0" smtClean="0"/>
          </a:p>
          <a:p>
            <a:pPr algn="just">
              <a:lnSpc>
                <a:spcPct val="150000"/>
              </a:lnSpc>
            </a:pPr>
            <a:r>
              <a:rPr lang="en-US" sz="2200" dirty="0" smtClean="0"/>
              <a:t>The </a:t>
            </a:r>
            <a:r>
              <a:rPr lang="en-US" sz="2200" dirty="0"/>
              <a:t>special addresses of classful addressing were inherited by the classless addressing when it was introduced in </a:t>
            </a:r>
            <a:r>
              <a:rPr lang="en-US" sz="2200" dirty="0" smtClean="0"/>
              <a:t>1996.</a:t>
            </a:r>
          </a:p>
          <a:p>
            <a:pPr algn="just">
              <a:lnSpc>
                <a:spcPct val="150000"/>
              </a:lnSpc>
            </a:pPr>
            <a:r>
              <a:rPr lang="en-IN" sz="2200" dirty="0"/>
              <a:t>There can be an entire block of addresses reserved for special addressing or there can be some addresses in each block that are reserved for special addressing. </a:t>
            </a:r>
          </a:p>
          <a:p>
            <a:pPr algn="just">
              <a:lnSpc>
                <a:spcPct val="150000"/>
              </a:lnSpc>
            </a:pPr>
            <a:endParaRPr lang="en-US" sz="2200" dirty="0"/>
          </a:p>
        </p:txBody>
      </p:sp>
      <p:sp>
        <p:nvSpPr>
          <p:cNvPr id="4" name="Date Placeholder 3"/>
          <p:cNvSpPr>
            <a:spLocks noGrp="1"/>
          </p:cNvSpPr>
          <p:nvPr>
            <p:ph type="dt" sz="half" idx="10"/>
          </p:nvPr>
        </p:nvSpPr>
        <p:spPr/>
        <p:txBody>
          <a:bodyPr/>
          <a:lstStyle/>
          <a:p>
            <a:fld id="{BB07FFF4-63F6-46A0-B230-9701C83DD105}" type="datetime3">
              <a:rPr lang="en-US" sz="1400" smtClean="0"/>
              <a:t>29 March 2022</a:t>
            </a:fld>
            <a:endParaRPr lang="en-US" sz="1400" dirty="0"/>
          </a:p>
        </p:txBody>
      </p:sp>
      <p:sp>
        <p:nvSpPr>
          <p:cNvPr id="7" name="Footer Placeholder 8"/>
          <p:cNvSpPr>
            <a:spLocks noGrp="1"/>
          </p:cNvSpPr>
          <p:nvPr>
            <p:ph type="ftr" sz="quarter" idx="11"/>
          </p:nvPr>
        </p:nvSpPr>
        <p:spPr>
          <a:xfrm>
            <a:off x="1403648" y="6165304"/>
            <a:ext cx="6768752" cy="936104"/>
          </a:xfrm>
        </p:spPr>
        <p:txBody>
          <a:bodyPr/>
          <a:lstStyle/>
          <a:p>
            <a:pPr eaLnBrk="0" hangingPunct="0">
              <a:spcBef>
                <a:spcPts val="300"/>
              </a:spcBef>
              <a:defRPr/>
            </a:pPr>
            <a:r>
              <a:rPr lang="en-US" sz="1400" dirty="0"/>
              <a:t>18CSS202J </a:t>
            </a:r>
            <a:r>
              <a:rPr lang="en-US" sz="1400" dirty="0" smtClean="0"/>
              <a:t>Computer Communications -  </a:t>
            </a:r>
            <a:r>
              <a:rPr lang="en-US" sz="1400" dirty="0"/>
              <a:t>Unit 2, Session 5</a:t>
            </a:r>
          </a:p>
          <a:p>
            <a:endParaRPr lang="en-US" dirty="0">
              <a:latin typeface="Arial" pitchFamily="34" charset="0"/>
              <a:cs typeface="Arial"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7534" y="-89263"/>
            <a:ext cx="1488962" cy="850099"/>
          </a:xfrm>
          <a:prstGeom prst="rect">
            <a:avLst/>
          </a:prstGeom>
        </p:spPr>
      </p:pic>
      <p:sp>
        <p:nvSpPr>
          <p:cNvPr id="6" name="Slide Number Placeholder 5"/>
          <p:cNvSpPr>
            <a:spLocks noGrp="1"/>
          </p:cNvSpPr>
          <p:nvPr>
            <p:ph type="sldNum" sz="quarter" idx="12"/>
          </p:nvPr>
        </p:nvSpPr>
        <p:spPr/>
        <p:txBody>
          <a:bodyPr/>
          <a:lstStyle/>
          <a:p>
            <a:fld id="{AF41C2A2-02E9-43D1-B738-FA6F899BA43D}" type="slidenum">
              <a:rPr lang="en-US" sz="1400" smtClean="0"/>
              <a:pPr/>
              <a:t>49</a:t>
            </a:fld>
            <a:endParaRPr lang="en-US" sz="1400"/>
          </a:p>
        </p:txBody>
      </p:sp>
    </p:spTree>
    <p:extLst>
      <p:ext uri="{BB962C8B-B14F-4D97-AF65-F5344CB8AC3E}">
        <p14:creationId xmlns:p14="http://schemas.microsoft.com/office/powerpoint/2010/main" val="25400344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b="1" dirty="0"/>
              <a:t>IPv4 Address ,address space </a:t>
            </a:r>
          </a:p>
        </p:txBody>
      </p:sp>
      <p:sp>
        <p:nvSpPr>
          <p:cNvPr id="16387" name="Content Placeholder 5"/>
          <p:cNvSpPr>
            <a:spLocks noGrp="1"/>
          </p:cNvSpPr>
          <p:nvPr>
            <p:ph idx="1"/>
          </p:nvPr>
        </p:nvSpPr>
        <p:spPr/>
        <p:txBody>
          <a:bodyPr>
            <a:normAutofit/>
          </a:bodyPr>
          <a:lstStyle/>
          <a:p>
            <a:r>
              <a:rPr lang="en-US" altLang="en-US" sz="2400" dirty="0"/>
              <a:t>The IPv4 addresses are unique and universal.</a:t>
            </a:r>
          </a:p>
          <a:p>
            <a:r>
              <a:rPr lang="en-US" altLang="en-US" sz="2400" dirty="0"/>
              <a:t>An IPv4 address is 32 bits long.</a:t>
            </a:r>
          </a:p>
          <a:p>
            <a:pPr lvl="1"/>
            <a:r>
              <a:rPr lang="en-US" altLang="en-US" sz="2400" dirty="0"/>
              <a:t>The address space of IPv4 is 2</a:t>
            </a:r>
            <a:r>
              <a:rPr lang="en-US" altLang="en-US" sz="2400" baseline="30000" dirty="0"/>
              <a:t>32</a:t>
            </a:r>
            <a:r>
              <a:rPr lang="en-US" altLang="en-US" sz="2400" dirty="0"/>
              <a:t> (4,294,967,296)</a:t>
            </a:r>
          </a:p>
          <a:p>
            <a:pPr lvl="1"/>
            <a:r>
              <a:rPr lang="en-US" altLang="en-US" sz="2400" dirty="0"/>
              <a:t>Notation.</a:t>
            </a:r>
          </a:p>
          <a:p>
            <a:pPr lvl="2"/>
            <a:r>
              <a:rPr lang="en-US" altLang="en-US" sz="2400" dirty="0"/>
              <a:t>Binary notation</a:t>
            </a:r>
          </a:p>
          <a:p>
            <a:pPr lvl="2"/>
            <a:r>
              <a:rPr lang="en-US" altLang="en-US" sz="2400" dirty="0"/>
              <a:t>Dotted-decimal notation</a:t>
            </a:r>
          </a:p>
          <a:p>
            <a:pPr lvl="1"/>
            <a:endParaRPr lang="en-US" altLang="en-US" sz="2400" dirty="0"/>
          </a:p>
          <a:p>
            <a:endParaRPr lang="en-US" altLang="en-US" sz="2400" dirty="0"/>
          </a:p>
          <a:p>
            <a:endParaRPr lang="en-US" altLang="en-US" sz="2400" dirty="0"/>
          </a:p>
          <a:p>
            <a:endParaRPr lang="en-US" altLang="en-US" sz="2400" dirty="0"/>
          </a:p>
          <a:p>
            <a:pPr>
              <a:buFont typeface="Wingdings 2" panose="05020102010507070707" pitchFamily="18" charset="2"/>
              <a:buNone/>
            </a:pPr>
            <a:endParaRPr lang="en-US" altLang="en-US" sz="2400" dirty="0"/>
          </a:p>
          <a:p>
            <a:endParaRPr lang="en-US" altLang="en-US" sz="2400" dirty="0"/>
          </a:p>
          <a:p>
            <a:endParaRPr lang="en-US" altLang="en-US" sz="2400" dirty="0"/>
          </a:p>
        </p:txBody>
      </p:sp>
      <p:sp>
        <p:nvSpPr>
          <p:cNvPr id="4" name="Slide Number Placeholder 3"/>
          <p:cNvSpPr>
            <a:spLocks noGrp="1"/>
          </p:cNvSpPr>
          <p:nvPr>
            <p:ph type="sldNum" sz="quarter" idx="12"/>
          </p:nvPr>
        </p:nvSpPr>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1200">
                <a:solidFill>
                  <a:srgbClr val="B5A788"/>
                </a:solidFill>
              </a:rPr>
              <a:t>19.</a:t>
            </a:r>
            <a:fld id="{7F0C4002-0702-4647-A096-A6E6DCB0126F}" type="slidenum">
              <a:rPr lang="en-US" altLang="en-US" sz="1200">
                <a:solidFill>
                  <a:srgbClr val="B5A788"/>
                </a:solidFill>
              </a:rPr>
              <a:pPr/>
              <a:t>5</a:t>
            </a:fld>
            <a:endParaRPr lang="en-US" altLang="en-US" sz="1200">
              <a:solidFill>
                <a:srgbClr val="B5A788"/>
              </a:solidFill>
            </a:endParaRPr>
          </a:p>
        </p:txBody>
      </p:sp>
      <p:pic>
        <p:nvPicPr>
          <p:cNvPr id="16389" name="Picture 8"/>
          <p:cNvPicPr>
            <a:picLocks noChangeAspect="1" noChangeArrowheads="1"/>
          </p:cNvPicPr>
          <p:nvPr/>
        </p:nvPicPr>
        <p:blipFill>
          <a:blip r:embed="rId2">
            <a:extLst>
              <a:ext uri="{28A0092B-C50C-407E-A947-70E740481C1C}">
                <a14:useLocalDpi xmlns:a14="http://schemas.microsoft.com/office/drawing/2010/main" val="0"/>
              </a:ext>
            </a:extLst>
          </a:blip>
          <a:srcRect l="1157" t="4945" r="1616" b="15936"/>
          <a:stretch>
            <a:fillRect/>
          </a:stretch>
        </p:blipFill>
        <p:spPr bwMode="auto">
          <a:xfrm>
            <a:off x="1619672" y="4509120"/>
            <a:ext cx="57150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oogle Shape;203;p29" descr="download.png"/>
          <p:cNvPicPr preferRelativeResize="0"/>
          <p:nvPr/>
        </p:nvPicPr>
        <p:blipFill rotWithShape="1">
          <a:blip r:embed="rId3">
            <a:alphaModFix/>
          </a:blip>
          <a:srcRect/>
          <a:stretch/>
        </p:blipFill>
        <p:spPr>
          <a:xfrm>
            <a:off x="7115174" y="152400"/>
            <a:ext cx="2028825" cy="619125"/>
          </a:xfrm>
          <a:prstGeom prst="rect">
            <a:avLst/>
          </a:prstGeom>
          <a:noFill/>
          <a:ln>
            <a:noFill/>
          </a:ln>
        </p:spPr>
      </p:pic>
    </p:spTree>
    <p:extLst>
      <p:ext uri="{BB962C8B-B14F-4D97-AF65-F5344CB8AC3E}">
        <p14:creationId xmlns:p14="http://schemas.microsoft.com/office/powerpoint/2010/main" val="22662819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9392"/>
            <a:ext cx="8229600" cy="1143000"/>
          </a:xfrm>
        </p:spPr>
        <p:txBody>
          <a:bodyPr vert="horz" lIns="91440" tIns="45720" rIns="91440" bIns="45720" rtlCol="0" anchor="ctr">
            <a:noAutofit/>
          </a:bodyPr>
          <a:lstStyle/>
          <a:p>
            <a:pPr eaLnBrk="0" fontAlgn="base" hangingPunct="0">
              <a:spcAft>
                <a:spcPct val="0"/>
              </a:spcAft>
            </a:pPr>
            <a:r>
              <a:rPr lang="en-US" b="1" dirty="0">
                <a:solidFill>
                  <a:srgbClr val="002060"/>
                </a:solidFill>
                <a:cs typeface="Times New Roman" pitchFamily="18" charset="0"/>
              </a:rPr>
              <a:t>Special Addresses</a:t>
            </a:r>
          </a:p>
        </p:txBody>
      </p:sp>
      <p:sp>
        <p:nvSpPr>
          <p:cNvPr id="3" name="Content Placeholder 2"/>
          <p:cNvSpPr>
            <a:spLocks noGrp="1"/>
          </p:cNvSpPr>
          <p:nvPr>
            <p:ph idx="1"/>
          </p:nvPr>
        </p:nvSpPr>
        <p:spPr>
          <a:xfrm>
            <a:off x="457200" y="1024136"/>
            <a:ext cx="8363272" cy="5357192"/>
          </a:xfrm>
        </p:spPr>
        <p:txBody>
          <a:bodyPr>
            <a:normAutofit fontScale="92500"/>
          </a:bodyPr>
          <a:lstStyle/>
          <a:p>
            <a:pPr marL="0" indent="0" algn="ctr">
              <a:lnSpc>
                <a:spcPct val="160000"/>
              </a:lnSpc>
              <a:buNone/>
            </a:pPr>
            <a:r>
              <a:rPr lang="en-IN" sz="3000" b="1" dirty="0"/>
              <a:t>1. Special Blocks of Addresses</a:t>
            </a:r>
            <a:endParaRPr lang="en-US" sz="3000" b="1" dirty="0"/>
          </a:p>
          <a:p>
            <a:pPr>
              <a:lnSpc>
                <a:spcPct val="160000"/>
              </a:lnSpc>
            </a:pPr>
            <a:r>
              <a:rPr lang="en-IN" sz="2400" dirty="0"/>
              <a:t>There are some blocks of addresses in IPv4 address space that are reserved for a special objective. </a:t>
            </a:r>
            <a:endParaRPr lang="en-IN" sz="2400" dirty="0" smtClean="0"/>
          </a:p>
          <a:p>
            <a:pPr>
              <a:lnSpc>
                <a:spcPct val="160000"/>
              </a:lnSpc>
            </a:pPr>
            <a:r>
              <a:rPr lang="en-IN" sz="2400" dirty="0" smtClean="0"/>
              <a:t>The </a:t>
            </a:r>
            <a:r>
              <a:rPr lang="en-IN" sz="2400" dirty="0"/>
              <a:t>special blocks of addresses are listed below:</a:t>
            </a:r>
            <a:endParaRPr lang="en-US" sz="2400" dirty="0"/>
          </a:p>
          <a:p>
            <a:pPr marL="3230563" lvl="6" indent="-487363">
              <a:lnSpc>
                <a:spcPct val="150000"/>
              </a:lnSpc>
              <a:buFont typeface="+mj-lt"/>
              <a:buAutoNum type="alphaLcParenR"/>
            </a:pPr>
            <a:r>
              <a:rPr lang="en-IN" sz="2400" dirty="0"/>
              <a:t>All Zeros Address</a:t>
            </a:r>
            <a:endParaRPr lang="en-US" sz="2400" dirty="0"/>
          </a:p>
          <a:p>
            <a:pPr marL="3230563" lvl="6" indent="-487363">
              <a:lnSpc>
                <a:spcPct val="150000"/>
              </a:lnSpc>
              <a:buFont typeface="+mj-lt"/>
              <a:buAutoNum type="alphaLcParenR"/>
            </a:pPr>
            <a:r>
              <a:rPr lang="en-IN" sz="2400" dirty="0"/>
              <a:t>All Ones Address</a:t>
            </a:r>
            <a:endParaRPr lang="en-US" sz="2400" dirty="0"/>
          </a:p>
          <a:p>
            <a:pPr marL="3230563" lvl="6" indent="-487363">
              <a:lnSpc>
                <a:spcPct val="150000"/>
              </a:lnSpc>
              <a:buFont typeface="+mj-lt"/>
              <a:buAutoNum type="alphaLcParenR"/>
            </a:pPr>
            <a:r>
              <a:rPr lang="en-IN" sz="2400" dirty="0"/>
              <a:t>Loopback Addresses</a:t>
            </a:r>
            <a:endParaRPr lang="en-US" sz="2400" dirty="0"/>
          </a:p>
          <a:p>
            <a:pPr marL="3230563" lvl="6" indent="-487363">
              <a:lnSpc>
                <a:spcPct val="150000"/>
              </a:lnSpc>
              <a:buFont typeface="+mj-lt"/>
              <a:buAutoNum type="alphaLcParenR"/>
            </a:pPr>
            <a:r>
              <a:rPr lang="en-IN" sz="2400" dirty="0"/>
              <a:t>Private Addresses</a:t>
            </a:r>
            <a:endParaRPr lang="en-US" sz="2400" dirty="0"/>
          </a:p>
          <a:p>
            <a:pPr marL="3230563" lvl="6" indent="-487363">
              <a:lnSpc>
                <a:spcPct val="150000"/>
              </a:lnSpc>
              <a:buFont typeface="+mj-lt"/>
              <a:buAutoNum type="alphaLcParenR"/>
            </a:pPr>
            <a:r>
              <a:rPr lang="en-IN" sz="2400" dirty="0"/>
              <a:t>Multicast Addresses</a:t>
            </a:r>
            <a:endParaRPr lang="en-US" sz="2400" dirty="0"/>
          </a:p>
        </p:txBody>
      </p:sp>
      <p:sp>
        <p:nvSpPr>
          <p:cNvPr id="4" name="Date Placeholder 3"/>
          <p:cNvSpPr>
            <a:spLocks noGrp="1"/>
          </p:cNvSpPr>
          <p:nvPr>
            <p:ph type="dt" sz="half" idx="10"/>
          </p:nvPr>
        </p:nvSpPr>
        <p:spPr/>
        <p:txBody>
          <a:bodyPr/>
          <a:lstStyle/>
          <a:p>
            <a:fld id="{BB07FFF4-63F6-46A0-B230-9701C83DD105}" type="datetime3">
              <a:rPr lang="en-US" sz="1400" smtClean="0"/>
              <a:t>29 March 2022</a:t>
            </a:fld>
            <a:endParaRPr lang="en-US" sz="1400" dirty="0"/>
          </a:p>
        </p:txBody>
      </p:sp>
      <p:sp>
        <p:nvSpPr>
          <p:cNvPr id="7" name="Footer Placeholder 8"/>
          <p:cNvSpPr>
            <a:spLocks noGrp="1"/>
          </p:cNvSpPr>
          <p:nvPr>
            <p:ph type="ftr" sz="quarter" idx="11"/>
          </p:nvPr>
        </p:nvSpPr>
        <p:spPr>
          <a:xfrm>
            <a:off x="1403648" y="6165304"/>
            <a:ext cx="6768752" cy="936104"/>
          </a:xfrm>
        </p:spPr>
        <p:txBody>
          <a:bodyPr/>
          <a:lstStyle/>
          <a:p>
            <a:pPr eaLnBrk="0" hangingPunct="0">
              <a:spcBef>
                <a:spcPts val="300"/>
              </a:spcBef>
              <a:defRPr/>
            </a:pPr>
            <a:r>
              <a:rPr lang="en-US" sz="1400" dirty="0"/>
              <a:t>18CSS202J </a:t>
            </a:r>
            <a:r>
              <a:rPr lang="en-US" sz="1400" dirty="0" smtClean="0"/>
              <a:t>Computer Communications -  </a:t>
            </a:r>
            <a:r>
              <a:rPr lang="en-US" sz="1400" dirty="0"/>
              <a:t>Unit 2, Session 5</a:t>
            </a:r>
          </a:p>
          <a:p>
            <a:endParaRPr lang="en-US" dirty="0">
              <a:latin typeface="Arial" pitchFamily="34" charset="0"/>
              <a:cs typeface="Arial"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7534" y="-89263"/>
            <a:ext cx="1488962" cy="850099"/>
          </a:xfrm>
          <a:prstGeom prst="rect">
            <a:avLst/>
          </a:prstGeom>
        </p:spPr>
      </p:pic>
      <p:sp>
        <p:nvSpPr>
          <p:cNvPr id="6" name="Slide Number Placeholder 5"/>
          <p:cNvSpPr>
            <a:spLocks noGrp="1"/>
          </p:cNvSpPr>
          <p:nvPr>
            <p:ph type="sldNum" sz="quarter" idx="12"/>
          </p:nvPr>
        </p:nvSpPr>
        <p:spPr/>
        <p:txBody>
          <a:bodyPr/>
          <a:lstStyle/>
          <a:p>
            <a:fld id="{AF41C2A2-02E9-43D1-B738-FA6F899BA43D}" type="slidenum">
              <a:rPr lang="en-US" sz="1400" smtClean="0"/>
              <a:pPr/>
              <a:t>50</a:t>
            </a:fld>
            <a:endParaRPr lang="en-US" sz="1400"/>
          </a:p>
        </p:txBody>
      </p:sp>
    </p:spTree>
    <p:extLst>
      <p:ext uri="{BB962C8B-B14F-4D97-AF65-F5344CB8AC3E}">
        <p14:creationId xmlns:p14="http://schemas.microsoft.com/office/powerpoint/2010/main" val="30568508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9392"/>
            <a:ext cx="8229600" cy="1143000"/>
          </a:xfrm>
        </p:spPr>
        <p:txBody>
          <a:bodyPr vert="horz" lIns="91440" tIns="45720" rIns="91440" bIns="45720" rtlCol="0" anchor="ctr">
            <a:noAutofit/>
          </a:bodyPr>
          <a:lstStyle/>
          <a:p>
            <a:pPr eaLnBrk="0" fontAlgn="base" hangingPunct="0">
              <a:spcAft>
                <a:spcPct val="0"/>
              </a:spcAft>
            </a:pPr>
            <a:r>
              <a:rPr lang="en-US" b="1" dirty="0">
                <a:solidFill>
                  <a:srgbClr val="002060"/>
                </a:solidFill>
                <a:cs typeface="Times New Roman" pitchFamily="18" charset="0"/>
              </a:rPr>
              <a:t>Special Addresses</a:t>
            </a:r>
          </a:p>
        </p:txBody>
      </p:sp>
      <p:sp>
        <p:nvSpPr>
          <p:cNvPr id="3" name="Content Placeholder 2"/>
          <p:cNvSpPr>
            <a:spLocks noGrp="1"/>
          </p:cNvSpPr>
          <p:nvPr>
            <p:ph idx="1"/>
          </p:nvPr>
        </p:nvSpPr>
        <p:spPr>
          <a:xfrm>
            <a:off x="179512" y="808112"/>
            <a:ext cx="8856984" cy="6049888"/>
          </a:xfrm>
        </p:spPr>
        <p:txBody>
          <a:bodyPr>
            <a:normAutofit fontScale="47500" lnSpcReduction="20000"/>
          </a:bodyPr>
          <a:lstStyle/>
          <a:p>
            <a:pPr lvl="0" algn="just">
              <a:lnSpc>
                <a:spcPct val="150000"/>
              </a:lnSpc>
              <a:spcBef>
                <a:spcPts val="200"/>
              </a:spcBef>
              <a:buFont typeface="+mj-lt"/>
              <a:buAutoNum type="alphaLcParenR"/>
            </a:pPr>
            <a:r>
              <a:rPr lang="en-IN" sz="4400" b="1" dirty="0" smtClean="0">
                <a:solidFill>
                  <a:srgbClr val="000000"/>
                </a:solidFill>
                <a:latin typeface="+mj-lt"/>
                <a:ea typeface="Times New Roman"/>
                <a:cs typeface="Times New Roman"/>
              </a:rPr>
              <a:t>All </a:t>
            </a:r>
            <a:r>
              <a:rPr lang="en-IN" sz="4400" b="1" dirty="0">
                <a:solidFill>
                  <a:srgbClr val="000000"/>
                </a:solidFill>
                <a:latin typeface="+mj-lt"/>
                <a:ea typeface="Times New Roman"/>
                <a:cs typeface="Times New Roman"/>
              </a:rPr>
              <a:t>Zeros Address</a:t>
            </a:r>
            <a:endParaRPr lang="en-US" sz="4400" b="1" dirty="0">
              <a:solidFill>
                <a:srgbClr val="1F4D78"/>
              </a:solidFill>
              <a:latin typeface="+mj-lt"/>
              <a:ea typeface="Times New Roman"/>
              <a:cs typeface="Times New Roman"/>
            </a:endParaRPr>
          </a:p>
          <a:p>
            <a:pPr marL="270510" algn="just">
              <a:lnSpc>
                <a:spcPct val="150000"/>
              </a:lnSpc>
              <a:spcAft>
                <a:spcPts val="0"/>
              </a:spcAft>
            </a:pPr>
            <a:r>
              <a:rPr lang="en-IN" sz="3600" dirty="0">
                <a:solidFill>
                  <a:srgbClr val="000000"/>
                </a:solidFill>
                <a:latin typeface="+mj-lt"/>
                <a:ea typeface="Times New Roman"/>
              </a:rPr>
              <a:t>The all-zeros address block </a:t>
            </a:r>
            <a:r>
              <a:rPr lang="en-IN" sz="3600" b="1" dirty="0">
                <a:solidFill>
                  <a:srgbClr val="000000"/>
                </a:solidFill>
                <a:latin typeface="+mj-lt"/>
                <a:ea typeface="Times New Roman"/>
              </a:rPr>
              <a:t>0.0.0.0/32</a:t>
            </a:r>
            <a:r>
              <a:rPr lang="en-IN" sz="3600" dirty="0">
                <a:solidFill>
                  <a:srgbClr val="000000"/>
                </a:solidFill>
                <a:latin typeface="+mj-lt"/>
                <a:ea typeface="Times New Roman"/>
              </a:rPr>
              <a:t>   is a special block in Ipv4 address space. </a:t>
            </a:r>
            <a:endParaRPr lang="en-IN" sz="3600" dirty="0" smtClean="0">
              <a:solidFill>
                <a:srgbClr val="000000"/>
              </a:solidFill>
              <a:latin typeface="+mj-lt"/>
              <a:ea typeface="Times New Roman"/>
            </a:endParaRPr>
          </a:p>
          <a:p>
            <a:pPr marL="270510" algn="just">
              <a:lnSpc>
                <a:spcPct val="150000"/>
              </a:lnSpc>
              <a:spcAft>
                <a:spcPts val="0"/>
              </a:spcAft>
            </a:pPr>
            <a:r>
              <a:rPr lang="en-IN" sz="3600" dirty="0" smtClean="0">
                <a:solidFill>
                  <a:srgbClr val="000000"/>
                </a:solidFill>
                <a:latin typeface="+mj-lt"/>
                <a:ea typeface="Times New Roman"/>
              </a:rPr>
              <a:t>The </a:t>
            </a:r>
            <a:r>
              <a:rPr lang="en-IN" sz="3600" dirty="0">
                <a:solidFill>
                  <a:srgbClr val="000000"/>
                </a:solidFill>
                <a:latin typeface="+mj-lt"/>
                <a:ea typeface="Times New Roman"/>
              </a:rPr>
              <a:t>length of the </a:t>
            </a:r>
            <a:r>
              <a:rPr lang="en-IN" sz="3600" b="1" dirty="0">
                <a:solidFill>
                  <a:srgbClr val="000000"/>
                </a:solidFill>
                <a:latin typeface="+mj-lt"/>
                <a:ea typeface="Times New Roman"/>
              </a:rPr>
              <a:t>prefix</a:t>
            </a:r>
            <a:r>
              <a:rPr lang="en-IN" sz="3600" dirty="0">
                <a:solidFill>
                  <a:srgbClr val="000000"/>
                </a:solidFill>
                <a:latin typeface="+mj-lt"/>
                <a:ea typeface="Times New Roman"/>
              </a:rPr>
              <a:t> here is </a:t>
            </a:r>
            <a:r>
              <a:rPr lang="en-IN" sz="3600" b="1" dirty="0">
                <a:solidFill>
                  <a:srgbClr val="000000"/>
                </a:solidFill>
                <a:latin typeface="+mj-lt"/>
                <a:ea typeface="Times New Roman"/>
              </a:rPr>
              <a:t>32</a:t>
            </a:r>
            <a:r>
              <a:rPr lang="en-IN" sz="3600" dirty="0">
                <a:solidFill>
                  <a:srgbClr val="000000"/>
                </a:solidFill>
                <a:latin typeface="+mj-lt"/>
                <a:ea typeface="Times New Roman"/>
              </a:rPr>
              <a:t>. The number of addresses in this block is equal to 2</a:t>
            </a:r>
            <a:r>
              <a:rPr lang="en-IN" sz="3600" baseline="30000" dirty="0">
                <a:solidFill>
                  <a:srgbClr val="000000"/>
                </a:solidFill>
                <a:latin typeface="+mj-lt"/>
                <a:ea typeface="Times New Roman"/>
              </a:rPr>
              <a:t>32-32 </a:t>
            </a:r>
            <a:r>
              <a:rPr lang="en-IN" sz="3600" dirty="0">
                <a:solidFill>
                  <a:srgbClr val="000000"/>
                </a:solidFill>
                <a:latin typeface="+mj-lt"/>
                <a:ea typeface="Times New Roman"/>
              </a:rPr>
              <a:t>= 2</a:t>
            </a:r>
            <a:r>
              <a:rPr lang="en-IN" sz="3600" baseline="30000" dirty="0">
                <a:solidFill>
                  <a:srgbClr val="000000"/>
                </a:solidFill>
                <a:latin typeface="+mj-lt"/>
                <a:ea typeface="Times New Roman"/>
              </a:rPr>
              <a:t>0</a:t>
            </a:r>
            <a:r>
              <a:rPr lang="en-IN" sz="3600" dirty="0">
                <a:solidFill>
                  <a:srgbClr val="000000"/>
                </a:solidFill>
                <a:latin typeface="+mj-lt"/>
                <a:ea typeface="Times New Roman"/>
              </a:rPr>
              <a:t> = 1. So, this block has only one address with all the 32 bits as zero. This address is the </a:t>
            </a:r>
            <a:r>
              <a:rPr lang="en-IN" sz="3600" b="1" dirty="0">
                <a:solidFill>
                  <a:srgbClr val="000000"/>
                </a:solidFill>
                <a:latin typeface="+mj-lt"/>
                <a:ea typeface="Times New Roman"/>
              </a:rPr>
              <a:t>first address</a:t>
            </a:r>
            <a:r>
              <a:rPr lang="en-IN" sz="3600" dirty="0">
                <a:solidFill>
                  <a:srgbClr val="000000"/>
                </a:solidFill>
                <a:latin typeface="+mj-lt"/>
                <a:ea typeface="Times New Roman"/>
              </a:rPr>
              <a:t> in the IPv4 address space.</a:t>
            </a:r>
            <a:endParaRPr lang="en-US" sz="3600" dirty="0">
              <a:latin typeface="+mj-lt"/>
              <a:ea typeface="Times New Roman"/>
            </a:endParaRPr>
          </a:p>
          <a:p>
            <a:pPr marL="270510" algn="just">
              <a:lnSpc>
                <a:spcPct val="150000"/>
              </a:lnSpc>
              <a:spcAft>
                <a:spcPts val="0"/>
              </a:spcAft>
            </a:pPr>
            <a:r>
              <a:rPr lang="en-IN" sz="3600" dirty="0">
                <a:solidFill>
                  <a:srgbClr val="000000"/>
                </a:solidFill>
                <a:latin typeface="+mj-lt"/>
                <a:ea typeface="Times New Roman"/>
              </a:rPr>
              <a:t>Any host having this IP address means the </a:t>
            </a:r>
            <a:r>
              <a:rPr lang="en-IN" sz="3600" b="1" dirty="0">
                <a:solidFill>
                  <a:srgbClr val="000000"/>
                </a:solidFill>
                <a:latin typeface="+mj-lt"/>
                <a:ea typeface="Times New Roman"/>
              </a:rPr>
              <a:t>host is not connected to the TC/IP network</a:t>
            </a:r>
            <a:r>
              <a:rPr lang="en-IN" sz="3600" dirty="0">
                <a:solidFill>
                  <a:srgbClr val="000000"/>
                </a:solidFill>
                <a:latin typeface="+mj-lt"/>
                <a:ea typeface="Times New Roman"/>
              </a:rPr>
              <a:t>. When the host wants to get connected to the internet, it sends a request packet to the </a:t>
            </a:r>
            <a:r>
              <a:rPr lang="en-IN" sz="3600" b="1" dirty="0">
                <a:solidFill>
                  <a:srgbClr val="000000"/>
                </a:solidFill>
                <a:latin typeface="+mj-lt"/>
                <a:ea typeface="Times New Roman"/>
              </a:rPr>
              <a:t>bootstrap server</a:t>
            </a:r>
            <a:r>
              <a:rPr lang="en-IN" sz="3600" dirty="0">
                <a:solidFill>
                  <a:srgbClr val="000000"/>
                </a:solidFill>
                <a:latin typeface="+mj-lt"/>
                <a:ea typeface="Times New Roman"/>
              </a:rPr>
              <a:t> which is also called a </a:t>
            </a:r>
            <a:r>
              <a:rPr lang="en-IN" sz="3600" b="1" dirty="0">
                <a:solidFill>
                  <a:srgbClr val="000000"/>
                </a:solidFill>
                <a:latin typeface="+mj-lt"/>
                <a:ea typeface="Times New Roman"/>
              </a:rPr>
              <a:t>DHCP server</a:t>
            </a:r>
            <a:r>
              <a:rPr lang="en-IN" sz="3600" dirty="0">
                <a:solidFill>
                  <a:srgbClr val="000000"/>
                </a:solidFill>
                <a:latin typeface="+mj-lt"/>
                <a:ea typeface="Times New Roman"/>
              </a:rPr>
              <a:t>.</a:t>
            </a:r>
            <a:endParaRPr lang="en-US" sz="3600" dirty="0">
              <a:latin typeface="+mj-lt"/>
              <a:ea typeface="Times New Roman"/>
            </a:endParaRPr>
          </a:p>
          <a:p>
            <a:pPr marL="270510" algn="just">
              <a:lnSpc>
                <a:spcPct val="150000"/>
              </a:lnSpc>
              <a:spcAft>
                <a:spcPts val="0"/>
              </a:spcAft>
            </a:pPr>
            <a:r>
              <a:rPr lang="en-IN" sz="3600" dirty="0">
                <a:solidFill>
                  <a:srgbClr val="000000"/>
                </a:solidFill>
                <a:latin typeface="+mj-lt"/>
                <a:ea typeface="Times New Roman"/>
              </a:rPr>
              <a:t>The packet sent by the host to DHCP server has </a:t>
            </a:r>
            <a:r>
              <a:rPr lang="en-IN" sz="3600" b="1" dirty="0">
                <a:solidFill>
                  <a:srgbClr val="000000"/>
                </a:solidFill>
                <a:latin typeface="+mj-lt"/>
                <a:ea typeface="Times New Roman"/>
              </a:rPr>
              <a:t>source address</a:t>
            </a:r>
            <a:r>
              <a:rPr lang="en-IN" sz="3600" dirty="0">
                <a:solidFill>
                  <a:srgbClr val="000000"/>
                </a:solidFill>
                <a:latin typeface="+mj-lt"/>
                <a:ea typeface="Times New Roman"/>
              </a:rPr>
              <a:t> as </a:t>
            </a:r>
            <a:r>
              <a:rPr lang="en-IN" sz="3600" b="1" dirty="0">
                <a:solidFill>
                  <a:srgbClr val="000000"/>
                </a:solidFill>
                <a:latin typeface="+mj-lt"/>
                <a:ea typeface="Times New Roman"/>
              </a:rPr>
              <a:t>0.0.0.0</a:t>
            </a:r>
            <a:r>
              <a:rPr lang="en-IN" sz="3600" dirty="0">
                <a:solidFill>
                  <a:srgbClr val="000000"/>
                </a:solidFill>
                <a:latin typeface="+mj-lt"/>
                <a:ea typeface="Times New Roman"/>
              </a:rPr>
              <a:t> and </a:t>
            </a:r>
            <a:r>
              <a:rPr lang="en-IN" sz="3600" b="1" dirty="0">
                <a:solidFill>
                  <a:srgbClr val="000000"/>
                </a:solidFill>
                <a:latin typeface="+mj-lt"/>
                <a:ea typeface="Times New Roman"/>
              </a:rPr>
              <a:t>225.225.225.225</a:t>
            </a:r>
            <a:r>
              <a:rPr lang="en-IN" sz="3600" dirty="0">
                <a:solidFill>
                  <a:srgbClr val="000000"/>
                </a:solidFill>
                <a:latin typeface="+mj-lt"/>
                <a:ea typeface="Times New Roman"/>
              </a:rPr>
              <a:t> as the </a:t>
            </a:r>
            <a:r>
              <a:rPr lang="en-IN" sz="3600" b="1" dirty="0">
                <a:solidFill>
                  <a:srgbClr val="000000"/>
                </a:solidFill>
                <a:latin typeface="+mj-lt"/>
                <a:ea typeface="Times New Roman"/>
              </a:rPr>
              <a:t>destination address.</a:t>
            </a:r>
            <a:endParaRPr lang="en-US" sz="3600" dirty="0">
              <a:latin typeface="+mj-lt"/>
              <a:ea typeface="Times New Roman"/>
            </a:endParaRPr>
          </a:p>
          <a:p>
            <a:pPr marL="270510" algn="just">
              <a:lnSpc>
                <a:spcPct val="150000"/>
              </a:lnSpc>
              <a:spcAft>
                <a:spcPts val="0"/>
              </a:spcAft>
              <a:tabLst>
                <a:tab pos="270510" algn="l"/>
              </a:tabLst>
            </a:pPr>
            <a:r>
              <a:rPr lang="en-IN" sz="3600" dirty="0">
                <a:solidFill>
                  <a:srgbClr val="000000"/>
                </a:solidFill>
                <a:latin typeface="+mj-lt"/>
                <a:ea typeface="Times New Roman"/>
              </a:rPr>
              <a:t>The DHCP server then assigns the IP address to the host and host then get connected to the Internet</a:t>
            </a:r>
            <a:r>
              <a:rPr lang="en-IN" sz="3600" dirty="0" smtClean="0">
                <a:solidFill>
                  <a:srgbClr val="000000"/>
                </a:solidFill>
                <a:latin typeface="+mj-lt"/>
                <a:ea typeface="Times New Roman"/>
              </a:rPr>
              <a:t>.</a:t>
            </a:r>
            <a:endParaRPr lang="en-US" sz="3600" dirty="0">
              <a:latin typeface="+mj-lt"/>
              <a:ea typeface="Times New Roman"/>
            </a:endParaRPr>
          </a:p>
        </p:txBody>
      </p:sp>
      <p:sp>
        <p:nvSpPr>
          <p:cNvPr id="4" name="Date Placeholder 3"/>
          <p:cNvSpPr>
            <a:spLocks noGrp="1"/>
          </p:cNvSpPr>
          <p:nvPr>
            <p:ph type="dt" sz="half" idx="10"/>
          </p:nvPr>
        </p:nvSpPr>
        <p:spPr/>
        <p:txBody>
          <a:bodyPr/>
          <a:lstStyle/>
          <a:p>
            <a:fld id="{BB07FFF4-63F6-46A0-B230-9701C83DD105}" type="datetime3">
              <a:rPr lang="en-US" sz="1400" smtClean="0"/>
              <a:t>29 March 2022</a:t>
            </a:fld>
            <a:endParaRPr lang="en-US" sz="1400" dirty="0"/>
          </a:p>
        </p:txBody>
      </p:sp>
      <p:sp>
        <p:nvSpPr>
          <p:cNvPr id="7" name="Footer Placeholder 8"/>
          <p:cNvSpPr>
            <a:spLocks noGrp="1"/>
          </p:cNvSpPr>
          <p:nvPr>
            <p:ph type="ftr" sz="quarter" idx="11"/>
          </p:nvPr>
        </p:nvSpPr>
        <p:spPr>
          <a:xfrm>
            <a:off x="1403648" y="6165304"/>
            <a:ext cx="6768752" cy="936104"/>
          </a:xfrm>
        </p:spPr>
        <p:txBody>
          <a:bodyPr/>
          <a:lstStyle/>
          <a:p>
            <a:pPr eaLnBrk="0" hangingPunct="0">
              <a:spcBef>
                <a:spcPts val="300"/>
              </a:spcBef>
              <a:defRPr/>
            </a:pPr>
            <a:r>
              <a:rPr lang="en-US" sz="1400" dirty="0"/>
              <a:t>18CSS202J </a:t>
            </a:r>
            <a:r>
              <a:rPr lang="en-US" sz="1400" dirty="0" smtClean="0"/>
              <a:t>Computer Communications -  </a:t>
            </a:r>
            <a:r>
              <a:rPr lang="en-US" sz="1400" dirty="0"/>
              <a:t>Unit 2, Session 5</a:t>
            </a:r>
          </a:p>
          <a:p>
            <a:endParaRPr lang="en-US" dirty="0">
              <a:latin typeface="Arial" pitchFamily="34" charset="0"/>
              <a:cs typeface="Arial"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7534" y="-89263"/>
            <a:ext cx="1488962" cy="850099"/>
          </a:xfrm>
          <a:prstGeom prst="rect">
            <a:avLst/>
          </a:prstGeom>
        </p:spPr>
      </p:pic>
      <p:sp>
        <p:nvSpPr>
          <p:cNvPr id="6" name="Slide Number Placeholder 5"/>
          <p:cNvSpPr>
            <a:spLocks noGrp="1"/>
          </p:cNvSpPr>
          <p:nvPr>
            <p:ph type="sldNum" sz="quarter" idx="12"/>
          </p:nvPr>
        </p:nvSpPr>
        <p:spPr/>
        <p:txBody>
          <a:bodyPr/>
          <a:lstStyle/>
          <a:p>
            <a:fld id="{AF41C2A2-02E9-43D1-B738-FA6F899BA43D}" type="slidenum">
              <a:rPr lang="en-US" sz="1400" smtClean="0"/>
              <a:pPr/>
              <a:t>51</a:t>
            </a:fld>
            <a:endParaRPr lang="en-US" sz="1400"/>
          </a:p>
        </p:txBody>
      </p:sp>
    </p:spTree>
    <p:extLst>
      <p:ext uri="{BB962C8B-B14F-4D97-AF65-F5344CB8AC3E}">
        <p14:creationId xmlns:p14="http://schemas.microsoft.com/office/powerpoint/2010/main" val="13273942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9392"/>
            <a:ext cx="8229600" cy="1143000"/>
          </a:xfrm>
        </p:spPr>
        <p:txBody>
          <a:bodyPr vert="horz" lIns="91440" tIns="45720" rIns="91440" bIns="45720" rtlCol="0" anchor="ctr">
            <a:noAutofit/>
          </a:bodyPr>
          <a:lstStyle/>
          <a:p>
            <a:pPr eaLnBrk="0" fontAlgn="base" hangingPunct="0">
              <a:spcAft>
                <a:spcPct val="0"/>
              </a:spcAft>
            </a:pPr>
            <a:r>
              <a:rPr lang="en-US" b="1" dirty="0">
                <a:solidFill>
                  <a:srgbClr val="002060"/>
                </a:solidFill>
                <a:cs typeface="Times New Roman" pitchFamily="18" charset="0"/>
              </a:rPr>
              <a:t>Special Addresses</a:t>
            </a:r>
          </a:p>
        </p:txBody>
      </p:sp>
      <p:sp>
        <p:nvSpPr>
          <p:cNvPr id="4" name="Date Placeholder 3"/>
          <p:cNvSpPr>
            <a:spLocks noGrp="1"/>
          </p:cNvSpPr>
          <p:nvPr>
            <p:ph type="dt" sz="half" idx="10"/>
          </p:nvPr>
        </p:nvSpPr>
        <p:spPr/>
        <p:txBody>
          <a:bodyPr/>
          <a:lstStyle/>
          <a:p>
            <a:fld id="{BB07FFF4-63F6-46A0-B230-9701C83DD105}" type="datetime3">
              <a:rPr lang="en-US" sz="1400" smtClean="0"/>
              <a:t>29 March 2022</a:t>
            </a:fld>
            <a:endParaRPr lang="en-US" sz="1400" dirty="0"/>
          </a:p>
        </p:txBody>
      </p:sp>
      <p:sp>
        <p:nvSpPr>
          <p:cNvPr id="7" name="Footer Placeholder 8"/>
          <p:cNvSpPr>
            <a:spLocks noGrp="1"/>
          </p:cNvSpPr>
          <p:nvPr>
            <p:ph type="ftr" sz="quarter" idx="11"/>
          </p:nvPr>
        </p:nvSpPr>
        <p:spPr>
          <a:xfrm>
            <a:off x="1403648" y="6165304"/>
            <a:ext cx="6768752" cy="936104"/>
          </a:xfrm>
        </p:spPr>
        <p:txBody>
          <a:bodyPr/>
          <a:lstStyle/>
          <a:p>
            <a:pPr eaLnBrk="0" hangingPunct="0">
              <a:spcBef>
                <a:spcPts val="300"/>
              </a:spcBef>
              <a:defRPr/>
            </a:pPr>
            <a:r>
              <a:rPr lang="en-US" sz="1400" dirty="0"/>
              <a:t>18CSS202J </a:t>
            </a:r>
            <a:r>
              <a:rPr lang="en-US" sz="1400" dirty="0" smtClean="0"/>
              <a:t>Computer Communications -  </a:t>
            </a:r>
            <a:r>
              <a:rPr lang="en-US" sz="1400" dirty="0"/>
              <a:t>Unit 2, Session 5</a:t>
            </a:r>
          </a:p>
          <a:p>
            <a:endParaRPr lang="en-US" dirty="0">
              <a:latin typeface="Arial" pitchFamily="34" charset="0"/>
              <a:cs typeface="Arial"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7534" y="-89263"/>
            <a:ext cx="1488962" cy="850099"/>
          </a:xfrm>
          <a:prstGeom prst="rect">
            <a:avLst/>
          </a:prstGeom>
        </p:spPr>
      </p:pic>
      <p:sp>
        <p:nvSpPr>
          <p:cNvPr id="6" name="Slide Number Placeholder 5"/>
          <p:cNvSpPr>
            <a:spLocks noGrp="1"/>
          </p:cNvSpPr>
          <p:nvPr>
            <p:ph type="sldNum" sz="quarter" idx="12"/>
          </p:nvPr>
        </p:nvSpPr>
        <p:spPr/>
        <p:txBody>
          <a:bodyPr/>
          <a:lstStyle/>
          <a:p>
            <a:fld id="{AF41C2A2-02E9-43D1-B738-FA6F899BA43D}" type="slidenum">
              <a:rPr lang="en-US" sz="1400" smtClean="0"/>
              <a:pPr/>
              <a:t>52</a:t>
            </a:fld>
            <a:endParaRPr lang="en-US" sz="1400"/>
          </a:p>
        </p:txBody>
      </p:sp>
      <p:sp>
        <p:nvSpPr>
          <p:cNvPr id="9" name="Content Placeholder 2"/>
          <p:cNvSpPr>
            <a:spLocks noGrp="1"/>
          </p:cNvSpPr>
          <p:nvPr>
            <p:ph idx="1"/>
          </p:nvPr>
        </p:nvSpPr>
        <p:spPr>
          <a:xfrm>
            <a:off x="179512" y="808112"/>
            <a:ext cx="8856984" cy="6049888"/>
          </a:xfrm>
        </p:spPr>
        <p:txBody>
          <a:bodyPr>
            <a:normAutofit/>
          </a:bodyPr>
          <a:lstStyle/>
          <a:p>
            <a:pPr lvl="0" algn="just">
              <a:lnSpc>
                <a:spcPct val="150000"/>
              </a:lnSpc>
              <a:spcBef>
                <a:spcPts val="200"/>
              </a:spcBef>
              <a:buFont typeface="+mj-lt"/>
              <a:buAutoNum type="alphaLcParenR"/>
            </a:pPr>
            <a:r>
              <a:rPr lang="en-IN" sz="2400" b="1" dirty="0" smtClean="0">
                <a:solidFill>
                  <a:srgbClr val="000000"/>
                </a:solidFill>
                <a:latin typeface="+mj-lt"/>
                <a:ea typeface="Times New Roman"/>
                <a:cs typeface="Times New Roman"/>
              </a:rPr>
              <a:t>All </a:t>
            </a:r>
            <a:r>
              <a:rPr lang="en-IN" sz="2400" b="1" dirty="0">
                <a:solidFill>
                  <a:srgbClr val="000000"/>
                </a:solidFill>
                <a:latin typeface="+mj-lt"/>
                <a:ea typeface="Times New Roman"/>
                <a:cs typeface="Times New Roman"/>
              </a:rPr>
              <a:t>Zeros </a:t>
            </a:r>
            <a:r>
              <a:rPr lang="en-IN" sz="2400" b="1" dirty="0" smtClean="0">
                <a:solidFill>
                  <a:srgbClr val="000000"/>
                </a:solidFill>
                <a:latin typeface="+mj-lt"/>
                <a:ea typeface="Times New Roman"/>
                <a:cs typeface="Times New Roman"/>
              </a:rPr>
              <a:t>Address</a:t>
            </a:r>
            <a:endParaRPr lang="en-US" sz="2400" b="1" dirty="0">
              <a:solidFill>
                <a:srgbClr val="1F4D78"/>
              </a:solidFill>
              <a:latin typeface="+mj-lt"/>
              <a:ea typeface="Times New Roman"/>
              <a:cs typeface="Times New Roman"/>
            </a:endParaRPr>
          </a:p>
        </p:txBody>
      </p:sp>
      <p:pic>
        <p:nvPicPr>
          <p:cNvPr id="13" name="Picture 12" descr="all zeros special address"/>
          <p:cNvPicPr/>
          <p:nvPr/>
        </p:nvPicPr>
        <p:blipFill>
          <a:blip r:embed="rId3">
            <a:extLst>
              <a:ext uri="{28A0092B-C50C-407E-A947-70E740481C1C}">
                <a14:useLocalDpi xmlns:a14="http://schemas.microsoft.com/office/drawing/2010/main" val="0"/>
              </a:ext>
            </a:extLst>
          </a:blip>
          <a:srcRect/>
          <a:stretch>
            <a:fillRect/>
          </a:stretch>
        </p:blipFill>
        <p:spPr bwMode="auto">
          <a:xfrm>
            <a:off x="683569" y="1556792"/>
            <a:ext cx="7848872" cy="4040440"/>
          </a:xfrm>
          <a:prstGeom prst="rect">
            <a:avLst/>
          </a:prstGeom>
          <a:noFill/>
          <a:ln>
            <a:noFill/>
          </a:ln>
        </p:spPr>
      </p:pic>
    </p:spTree>
    <p:extLst>
      <p:ext uri="{BB962C8B-B14F-4D97-AF65-F5344CB8AC3E}">
        <p14:creationId xmlns:p14="http://schemas.microsoft.com/office/powerpoint/2010/main" val="9852039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9392"/>
            <a:ext cx="8229600" cy="1143000"/>
          </a:xfrm>
        </p:spPr>
        <p:txBody>
          <a:bodyPr vert="horz" lIns="91440" tIns="45720" rIns="91440" bIns="45720" rtlCol="0" anchor="ctr">
            <a:noAutofit/>
          </a:bodyPr>
          <a:lstStyle/>
          <a:p>
            <a:pPr eaLnBrk="0" fontAlgn="base" hangingPunct="0">
              <a:spcAft>
                <a:spcPct val="0"/>
              </a:spcAft>
            </a:pPr>
            <a:r>
              <a:rPr lang="en-US" b="1" dirty="0">
                <a:solidFill>
                  <a:srgbClr val="002060"/>
                </a:solidFill>
                <a:cs typeface="Times New Roman" pitchFamily="18" charset="0"/>
              </a:rPr>
              <a:t>Special Addresses</a:t>
            </a:r>
          </a:p>
        </p:txBody>
      </p:sp>
      <p:sp>
        <p:nvSpPr>
          <p:cNvPr id="3" name="Content Placeholder 2"/>
          <p:cNvSpPr>
            <a:spLocks noGrp="1"/>
          </p:cNvSpPr>
          <p:nvPr>
            <p:ph idx="1"/>
          </p:nvPr>
        </p:nvSpPr>
        <p:spPr>
          <a:xfrm>
            <a:off x="251520" y="692696"/>
            <a:ext cx="8784976" cy="6293296"/>
          </a:xfrm>
        </p:spPr>
        <p:txBody>
          <a:bodyPr>
            <a:noAutofit/>
          </a:bodyPr>
          <a:lstStyle/>
          <a:p>
            <a:pPr marL="0" lvl="0" indent="0" algn="just">
              <a:lnSpc>
                <a:spcPts val="3000"/>
              </a:lnSpc>
              <a:spcBef>
                <a:spcPts val="200"/>
              </a:spcBef>
              <a:buNone/>
            </a:pPr>
            <a:r>
              <a:rPr lang="en-IN" sz="2400" b="1" dirty="0" smtClean="0">
                <a:solidFill>
                  <a:srgbClr val="000000"/>
                </a:solidFill>
                <a:latin typeface="+mj-lt"/>
                <a:ea typeface="Times New Roman"/>
                <a:cs typeface="Times New Roman"/>
              </a:rPr>
              <a:t>b) All </a:t>
            </a:r>
            <a:r>
              <a:rPr lang="en-IN" sz="2400" b="1" dirty="0">
                <a:solidFill>
                  <a:srgbClr val="000000"/>
                </a:solidFill>
                <a:latin typeface="+mj-lt"/>
                <a:ea typeface="Times New Roman"/>
                <a:cs typeface="Times New Roman"/>
              </a:rPr>
              <a:t>One Address</a:t>
            </a:r>
            <a:endParaRPr lang="en-US" sz="2400" b="1" dirty="0" smtClean="0">
              <a:solidFill>
                <a:srgbClr val="1F4D78"/>
              </a:solidFill>
              <a:latin typeface="+mj-lt"/>
              <a:ea typeface="Times New Roman"/>
              <a:cs typeface="Times New Roman"/>
            </a:endParaRPr>
          </a:p>
          <a:p>
            <a:pPr marL="270510" algn="just">
              <a:lnSpc>
                <a:spcPts val="3000"/>
              </a:lnSpc>
              <a:spcAft>
                <a:spcPts val="0"/>
              </a:spcAft>
            </a:pPr>
            <a:r>
              <a:rPr lang="en-IN" sz="2000" dirty="0" smtClean="0">
                <a:solidFill>
                  <a:srgbClr val="000000"/>
                </a:solidFill>
                <a:latin typeface="+mj-lt"/>
                <a:ea typeface="Times New Roman"/>
              </a:rPr>
              <a:t>The </a:t>
            </a:r>
            <a:r>
              <a:rPr lang="en-IN" sz="2000" dirty="0">
                <a:solidFill>
                  <a:srgbClr val="000000"/>
                </a:solidFill>
                <a:latin typeface="+mj-lt"/>
                <a:ea typeface="Times New Roman"/>
              </a:rPr>
              <a:t>block </a:t>
            </a:r>
            <a:r>
              <a:rPr lang="en-IN" sz="2000" b="1" dirty="0">
                <a:solidFill>
                  <a:srgbClr val="000000"/>
                </a:solidFill>
                <a:latin typeface="+mj-lt"/>
                <a:ea typeface="Times New Roman"/>
              </a:rPr>
              <a:t>225.225.225.225/32</a:t>
            </a:r>
            <a:r>
              <a:rPr lang="en-IN" sz="2000" dirty="0">
                <a:solidFill>
                  <a:srgbClr val="000000"/>
                </a:solidFill>
                <a:latin typeface="+mj-lt"/>
                <a:ea typeface="Times New Roman"/>
              </a:rPr>
              <a:t> is also a special block in IPv4 address </a:t>
            </a:r>
            <a:r>
              <a:rPr lang="en-IN" sz="2000" dirty="0" smtClean="0">
                <a:solidFill>
                  <a:srgbClr val="000000"/>
                </a:solidFill>
                <a:latin typeface="+mj-lt"/>
                <a:ea typeface="Times New Roman"/>
              </a:rPr>
              <a:t>space.</a:t>
            </a:r>
          </a:p>
          <a:p>
            <a:pPr marL="270510" algn="just">
              <a:lnSpc>
                <a:spcPts val="3000"/>
              </a:lnSpc>
              <a:spcAft>
                <a:spcPts val="0"/>
              </a:spcAft>
            </a:pPr>
            <a:r>
              <a:rPr lang="en-IN" sz="2000" dirty="0" smtClean="0">
                <a:solidFill>
                  <a:srgbClr val="000000"/>
                </a:solidFill>
                <a:latin typeface="+mj-lt"/>
                <a:ea typeface="Times New Roman"/>
              </a:rPr>
              <a:t>Here</a:t>
            </a:r>
            <a:r>
              <a:rPr lang="en-IN" sz="2000" dirty="0">
                <a:solidFill>
                  <a:srgbClr val="000000"/>
                </a:solidFill>
                <a:latin typeface="+mj-lt"/>
                <a:ea typeface="Times New Roman"/>
              </a:rPr>
              <a:t>, all the </a:t>
            </a:r>
            <a:r>
              <a:rPr lang="en-IN" sz="2000" b="1" dirty="0">
                <a:solidFill>
                  <a:srgbClr val="000000"/>
                </a:solidFill>
                <a:latin typeface="+mj-lt"/>
                <a:ea typeface="Times New Roman"/>
              </a:rPr>
              <a:t>32 bits</a:t>
            </a:r>
            <a:r>
              <a:rPr lang="en-IN" sz="2000" dirty="0">
                <a:solidFill>
                  <a:srgbClr val="000000"/>
                </a:solidFill>
                <a:latin typeface="+mj-lt"/>
                <a:ea typeface="Times New Roman"/>
              </a:rPr>
              <a:t> of </a:t>
            </a:r>
            <a:r>
              <a:rPr lang="en-IN" sz="2000" b="1" dirty="0">
                <a:solidFill>
                  <a:srgbClr val="000000"/>
                </a:solidFill>
                <a:latin typeface="+mj-lt"/>
                <a:ea typeface="Times New Roman"/>
              </a:rPr>
              <a:t>IPv4 address</a:t>
            </a:r>
            <a:r>
              <a:rPr lang="en-IN" sz="2000" dirty="0">
                <a:solidFill>
                  <a:srgbClr val="000000"/>
                </a:solidFill>
                <a:latin typeface="+mj-lt"/>
                <a:ea typeface="Times New Roman"/>
              </a:rPr>
              <a:t> is ‘</a:t>
            </a:r>
            <a:r>
              <a:rPr lang="en-IN" sz="2000" b="1" dirty="0">
                <a:solidFill>
                  <a:srgbClr val="000000"/>
                </a:solidFill>
                <a:latin typeface="+mj-lt"/>
                <a:ea typeface="Times New Roman"/>
              </a:rPr>
              <a:t>1</a:t>
            </a:r>
            <a:r>
              <a:rPr lang="en-IN" sz="2000" dirty="0">
                <a:solidFill>
                  <a:srgbClr val="000000"/>
                </a:solidFill>
                <a:latin typeface="+mj-lt"/>
                <a:ea typeface="Times New Roman"/>
              </a:rPr>
              <a:t>‘. The length of the prefix here is 32. </a:t>
            </a:r>
            <a:endParaRPr lang="en-IN" sz="2000" dirty="0" smtClean="0">
              <a:solidFill>
                <a:srgbClr val="000000"/>
              </a:solidFill>
              <a:latin typeface="+mj-lt"/>
              <a:ea typeface="Times New Roman"/>
            </a:endParaRPr>
          </a:p>
          <a:p>
            <a:pPr marL="270510" algn="just">
              <a:lnSpc>
                <a:spcPts val="3000"/>
              </a:lnSpc>
              <a:spcAft>
                <a:spcPts val="0"/>
              </a:spcAft>
            </a:pPr>
            <a:r>
              <a:rPr lang="en-IN" sz="2000" dirty="0" smtClean="0">
                <a:solidFill>
                  <a:srgbClr val="000000"/>
                </a:solidFill>
                <a:latin typeface="+mj-lt"/>
                <a:ea typeface="Times New Roman"/>
              </a:rPr>
              <a:t>The </a:t>
            </a:r>
            <a:r>
              <a:rPr lang="en-IN" sz="2000" dirty="0">
                <a:solidFill>
                  <a:srgbClr val="000000"/>
                </a:solidFill>
                <a:latin typeface="+mj-lt"/>
                <a:ea typeface="Times New Roman"/>
              </a:rPr>
              <a:t>number of addresses in this special block can be calculated as 2</a:t>
            </a:r>
            <a:r>
              <a:rPr lang="en-IN" sz="2000" baseline="30000" dirty="0">
                <a:solidFill>
                  <a:srgbClr val="000000"/>
                </a:solidFill>
                <a:latin typeface="+mj-lt"/>
                <a:ea typeface="Times New Roman"/>
              </a:rPr>
              <a:t>32-32 </a:t>
            </a:r>
            <a:r>
              <a:rPr lang="en-IN" sz="2000" dirty="0">
                <a:solidFill>
                  <a:srgbClr val="000000"/>
                </a:solidFill>
                <a:latin typeface="+mj-lt"/>
                <a:ea typeface="Times New Roman"/>
              </a:rPr>
              <a:t>= 2</a:t>
            </a:r>
            <a:r>
              <a:rPr lang="en-IN" sz="2000" baseline="30000" dirty="0">
                <a:solidFill>
                  <a:srgbClr val="000000"/>
                </a:solidFill>
                <a:latin typeface="+mj-lt"/>
                <a:ea typeface="Times New Roman"/>
              </a:rPr>
              <a:t>0</a:t>
            </a:r>
            <a:r>
              <a:rPr lang="en-IN" sz="2000" dirty="0">
                <a:solidFill>
                  <a:srgbClr val="000000"/>
                </a:solidFill>
                <a:latin typeface="+mj-lt"/>
                <a:ea typeface="Times New Roman"/>
              </a:rPr>
              <a:t> = </a:t>
            </a:r>
            <a:r>
              <a:rPr lang="en-IN" sz="2000" dirty="0" smtClean="0">
                <a:solidFill>
                  <a:srgbClr val="000000"/>
                </a:solidFill>
                <a:latin typeface="+mj-lt"/>
                <a:ea typeface="Times New Roman"/>
              </a:rPr>
              <a:t>1.</a:t>
            </a:r>
          </a:p>
          <a:p>
            <a:pPr marL="270510" algn="just">
              <a:lnSpc>
                <a:spcPts val="3000"/>
              </a:lnSpc>
              <a:spcAft>
                <a:spcPts val="0"/>
              </a:spcAft>
            </a:pPr>
            <a:r>
              <a:rPr lang="en-IN" sz="2000" dirty="0" smtClean="0">
                <a:solidFill>
                  <a:srgbClr val="000000"/>
                </a:solidFill>
                <a:latin typeface="+mj-lt"/>
                <a:ea typeface="Times New Roman"/>
              </a:rPr>
              <a:t>This </a:t>
            </a:r>
            <a:r>
              <a:rPr lang="en-IN" sz="2000" dirty="0">
                <a:solidFill>
                  <a:srgbClr val="000000"/>
                </a:solidFill>
                <a:latin typeface="+mj-lt"/>
                <a:ea typeface="Times New Roman"/>
              </a:rPr>
              <a:t>is the </a:t>
            </a:r>
            <a:r>
              <a:rPr lang="en-IN" sz="2000" b="1" dirty="0">
                <a:solidFill>
                  <a:srgbClr val="000000"/>
                </a:solidFill>
                <a:latin typeface="+mj-lt"/>
                <a:ea typeface="Times New Roman"/>
              </a:rPr>
              <a:t>last address</a:t>
            </a:r>
            <a:r>
              <a:rPr lang="en-IN" sz="2000" dirty="0">
                <a:solidFill>
                  <a:srgbClr val="000000"/>
                </a:solidFill>
                <a:latin typeface="+mj-lt"/>
                <a:ea typeface="Times New Roman"/>
              </a:rPr>
              <a:t> in IPv4 address space. This address is also called </a:t>
            </a:r>
            <a:r>
              <a:rPr lang="en-IN" sz="2000" b="1" dirty="0">
                <a:solidFill>
                  <a:srgbClr val="000000"/>
                </a:solidFill>
                <a:latin typeface="+mj-lt"/>
                <a:ea typeface="Times New Roman"/>
              </a:rPr>
              <a:t>Limited Broadcast Address </a:t>
            </a:r>
            <a:r>
              <a:rPr lang="en-IN" sz="2000" dirty="0">
                <a:solidFill>
                  <a:srgbClr val="000000"/>
                </a:solidFill>
                <a:latin typeface="+mj-lt"/>
                <a:ea typeface="Times New Roman"/>
              </a:rPr>
              <a:t>we will see the reason why it is a </a:t>
            </a:r>
            <a:r>
              <a:rPr lang="en-IN" sz="2000" b="1" dirty="0">
                <a:solidFill>
                  <a:srgbClr val="000000"/>
                </a:solidFill>
                <a:latin typeface="+mj-lt"/>
                <a:ea typeface="Times New Roman"/>
              </a:rPr>
              <a:t>limited</a:t>
            </a:r>
            <a:r>
              <a:rPr lang="en-IN" sz="2000" dirty="0">
                <a:solidFill>
                  <a:srgbClr val="000000"/>
                </a:solidFill>
                <a:latin typeface="+mj-lt"/>
                <a:ea typeface="Times New Roman"/>
              </a:rPr>
              <a:t> broadcast </a:t>
            </a:r>
            <a:r>
              <a:rPr lang="en-IN" sz="2000" dirty="0" smtClean="0">
                <a:solidFill>
                  <a:srgbClr val="000000"/>
                </a:solidFill>
                <a:latin typeface="+mj-lt"/>
                <a:ea typeface="Times New Roman"/>
              </a:rPr>
              <a:t>address.</a:t>
            </a:r>
            <a:endParaRPr lang="en-US" sz="2000" dirty="0" smtClean="0">
              <a:latin typeface="+mj-lt"/>
              <a:ea typeface="Times New Roman"/>
            </a:endParaRPr>
          </a:p>
          <a:p>
            <a:pPr marL="270510" algn="just">
              <a:lnSpc>
                <a:spcPts val="3000"/>
              </a:lnSpc>
              <a:spcAft>
                <a:spcPts val="0"/>
              </a:spcAft>
            </a:pPr>
            <a:r>
              <a:rPr lang="en-IN" sz="2000" dirty="0" smtClean="0">
                <a:solidFill>
                  <a:srgbClr val="000000"/>
                </a:solidFill>
                <a:latin typeface="+mj-lt"/>
                <a:ea typeface="Times New Roman"/>
              </a:rPr>
              <a:t>If </a:t>
            </a:r>
            <a:r>
              <a:rPr lang="en-IN" sz="2000" dirty="0">
                <a:solidFill>
                  <a:srgbClr val="000000"/>
                </a:solidFill>
                <a:latin typeface="+mj-lt"/>
                <a:ea typeface="Times New Roman"/>
              </a:rPr>
              <a:t>a host wants to send the message to </a:t>
            </a:r>
            <a:r>
              <a:rPr lang="en-IN" sz="2000" b="1" dirty="0">
                <a:solidFill>
                  <a:srgbClr val="000000"/>
                </a:solidFill>
                <a:latin typeface="+mj-lt"/>
                <a:ea typeface="Times New Roman"/>
              </a:rPr>
              <a:t>every</a:t>
            </a:r>
            <a:r>
              <a:rPr lang="en-IN" sz="2000" dirty="0">
                <a:solidFill>
                  <a:srgbClr val="000000"/>
                </a:solidFill>
                <a:latin typeface="+mj-lt"/>
                <a:ea typeface="Times New Roman"/>
              </a:rPr>
              <a:t> other host in the current network, which means the host wants to </a:t>
            </a:r>
            <a:r>
              <a:rPr lang="en-IN" sz="2000" b="1" dirty="0">
                <a:solidFill>
                  <a:srgbClr val="000000"/>
                </a:solidFill>
                <a:latin typeface="+mj-lt"/>
                <a:ea typeface="Times New Roman"/>
              </a:rPr>
              <a:t>broadcast</a:t>
            </a:r>
            <a:r>
              <a:rPr lang="en-IN" sz="2000" dirty="0">
                <a:solidFill>
                  <a:srgbClr val="000000"/>
                </a:solidFill>
                <a:latin typeface="+mj-lt"/>
                <a:ea typeface="Times New Roman"/>
              </a:rPr>
              <a:t> a message in the </a:t>
            </a:r>
            <a:r>
              <a:rPr lang="en-IN" sz="2000" b="1" dirty="0">
                <a:solidFill>
                  <a:srgbClr val="000000"/>
                </a:solidFill>
                <a:latin typeface="+mj-lt"/>
                <a:ea typeface="Times New Roman"/>
              </a:rPr>
              <a:t>current network</a:t>
            </a:r>
            <a:r>
              <a:rPr lang="en-IN" sz="2000" dirty="0">
                <a:solidFill>
                  <a:srgbClr val="000000"/>
                </a:solidFill>
                <a:latin typeface="+mj-lt"/>
                <a:ea typeface="Times New Roman"/>
              </a:rPr>
              <a:t>. Then the host uses this address as the </a:t>
            </a:r>
            <a:r>
              <a:rPr lang="en-IN" sz="2000" b="1" dirty="0">
                <a:solidFill>
                  <a:srgbClr val="000000"/>
                </a:solidFill>
                <a:latin typeface="+mj-lt"/>
                <a:ea typeface="Times New Roman"/>
              </a:rPr>
              <a:t>destination address</a:t>
            </a:r>
            <a:r>
              <a:rPr lang="en-IN" sz="2000" dirty="0">
                <a:solidFill>
                  <a:srgbClr val="000000"/>
                </a:solidFill>
                <a:latin typeface="+mj-lt"/>
                <a:ea typeface="Times New Roman"/>
              </a:rPr>
              <a:t> in the IPv4 packet and sends it on the network.</a:t>
            </a:r>
            <a:endParaRPr lang="en-US" sz="2000" dirty="0">
              <a:latin typeface="+mj-lt"/>
              <a:ea typeface="Times New Roman"/>
            </a:endParaRPr>
          </a:p>
          <a:p>
            <a:pPr marL="270510" algn="just">
              <a:lnSpc>
                <a:spcPts val="3000"/>
              </a:lnSpc>
              <a:spcAft>
                <a:spcPts val="0"/>
              </a:spcAft>
            </a:pPr>
            <a:r>
              <a:rPr lang="en-IN" sz="2000" dirty="0">
                <a:solidFill>
                  <a:srgbClr val="000000"/>
                </a:solidFill>
                <a:latin typeface="+mj-lt"/>
                <a:ea typeface="Times New Roman"/>
              </a:rPr>
              <a:t>But, whenever the router finds the IPv4 packets with 225.225.225.225 as the destination address, it </a:t>
            </a:r>
            <a:r>
              <a:rPr lang="en-IN" sz="2000" b="1" dirty="0">
                <a:solidFill>
                  <a:srgbClr val="000000"/>
                </a:solidFill>
                <a:latin typeface="+mj-lt"/>
                <a:ea typeface="Times New Roman"/>
              </a:rPr>
              <a:t>restricts</a:t>
            </a:r>
            <a:r>
              <a:rPr lang="en-IN" sz="2000" dirty="0">
                <a:solidFill>
                  <a:srgbClr val="000000"/>
                </a:solidFill>
                <a:latin typeface="+mj-lt"/>
                <a:ea typeface="Times New Roman"/>
              </a:rPr>
              <a:t> the packet to be </a:t>
            </a:r>
            <a:r>
              <a:rPr lang="en-IN" sz="2000" b="1" dirty="0">
                <a:solidFill>
                  <a:srgbClr val="000000"/>
                </a:solidFill>
                <a:latin typeface="+mj-lt"/>
                <a:ea typeface="Times New Roman"/>
              </a:rPr>
              <a:t>broadcasted</a:t>
            </a:r>
            <a:r>
              <a:rPr lang="en-IN" sz="2000" dirty="0">
                <a:solidFill>
                  <a:srgbClr val="000000"/>
                </a:solidFill>
                <a:latin typeface="+mj-lt"/>
                <a:ea typeface="Times New Roman"/>
              </a:rPr>
              <a:t> in the </a:t>
            </a:r>
            <a:r>
              <a:rPr lang="en-IN" sz="2000" b="1" dirty="0">
                <a:solidFill>
                  <a:srgbClr val="000000"/>
                </a:solidFill>
                <a:latin typeface="+mj-lt"/>
                <a:ea typeface="Times New Roman"/>
              </a:rPr>
              <a:t>local network</a:t>
            </a:r>
            <a:r>
              <a:rPr lang="en-IN" sz="2000" dirty="0">
                <a:solidFill>
                  <a:srgbClr val="000000"/>
                </a:solidFill>
                <a:latin typeface="+mj-lt"/>
                <a:ea typeface="Times New Roman"/>
              </a:rPr>
              <a:t> only. Hence, it is called a limited broadcast address as it </a:t>
            </a:r>
            <a:r>
              <a:rPr lang="en-IN" sz="2000" b="1" dirty="0">
                <a:solidFill>
                  <a:srgbClr val="000000"/>
                </a:solidFill>
                <a:latin typeface="+mj-lt"/>
                <a:ea typeface="Times New Roman"/>
              </a:rPr>
              <a:t>limits</a:t>
            </a:r>
            <a:r>
              <a:rPr lang="en-IN" sz="2000" dirty="0">
                <a:solidFill>
                  <a:srgbClr val="000000"/>
                </a:solidFill>
                <a:latin typeface="+mj-lt"/>
                <a:ea typeface="Times New Roman"/>
              </a:rPr>
              <a:t> the packet to be broadcasted in the local network only.</a:t>
            </a:r>
            <a:endParaRPr lang="en-US" sz="2000" dirty="0">
              <a:latin typeface="+mj-lt"/>
              <a:ea typeface="Times New Roman"/>
            </a:endParaRPr>
          </a:p>
          <a:p>
            <a:pPr marL="270510" algn="just">
              <a:lnSpc>
                <a:spcPts val="3000"/>
              </a:lnSpc>
              <a:spcAft>
                <a:spcPts val="0"/>
              </a:spcAft>
              <a:tabLst>
                <a:tab pos="270510" algn="l"/>
              </a:tabLst>
            </a:pPr>
            <a:endParaRPr lang="en-US" sz="2000" dirty="0">
              <a:latin typeface="+mj-lt"/>
              <a:ea typeface="Times New Roman"/>
            </a:endParaRPr>
          </a:p>
        </p:txBody>
      </p:sp>
      <p:sp>
        <p:nvSpPr>
          <p:cNvPr id="4" name="Date Placeholder 3"/>
          <p:cNvSpPr>
            <a:spLocks noGrp="1"/>
          </p:cNvSpPr>
          <p:nvPr>
            <p:ph type="dt" sz="half" idx="10"/>
          </p:nvPr>
        </p:nvSpPr>
        <p:spPr/>
        <p:txBody>
          <a:bodyPr/>
          <a:lstStyle/>
          <a:p>
            <a:fld id="{BB07FFF4-63F6-46A0-B230-9701C83DD105}" type="datetime3">
              <a:rPr lang="en-US" sz="1400" smtClean="0"/>
              <a:t>29 March 2022</a:t>
            </a:fld>
            <a:endParaRPr lang="en-US" sz="1400" dirty="0"/>
          </a:p>
        </p:txBody>
      </p:sp>
      <p:sp>
        <p:nvSpPr>
          <p:cNvPr id="7" name="Footer Placeholder 8"/>
          <p:cNvSpPr>
            <a:spLocks noGrp="1"/>
          </p:cNvSpPr>
          <p:nvPr>
            <p:ph type="ftr" sz="quarter" idx="11"/>
          </p:nvPr>
        </p:nvSpPr>
        <p:spPr>
          <a:xfrm>
            <a:off x="1403648" y="6165304"/>
            <a:ext cx="6768752" cy="936104"/>
          </a:xfrm>
        </p:spPr>
        <p:txBody>
          <a:bodyPr/>
          <a:lstStyle/>
          <a:p>
            <a:pPr eaLnBrk="0" hangingPunct="0">
              <a:spcBef>
                <a:spcPts val="300"/>
              </a:spcBef>
              <a:defRPr/>
            </a:pPr>
            <a:r>
              <a:rPr lang="en-US" sz="1400" dirty="0"/>
              <a:t>18CSS202J </a:t>
            </a:r>
            <a:r>
              <a:rPr lang="en-US" sz="1400" dirty="0" smtClean="0"/>
              <a:t>Computer Communications -  </a:t>
            </a:r>
            <a:r>
              <a:rPr lang="en-US" sz="1400" dirty="0"/>
              <a:t>Unit 2, Session 5</a:t>
            </a:r>
          </a:p>
          <a:p>
            <a:endParaRPr lang="en-US" dirty="0">
              <a:latin typeface="Arial" pitchFamily="34" charset="0"/>
              <a:cs typeface="Arial"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7534" y="-89263"/>
            <a:ext cx="1488962" cy="850099"/>
          </a:xfrm>
          <a:prstGeom prst="rect">
            <a:avLst/>
          </a:prstGeom>
        </p:spPr>
      </p:pic>
      <p:sp>
        <p:nvSpPr>
          <p:cNvPr id="6" name="Slide Number Placeholder 5"/>
          <p:cNvSpPr>
            <a:spLocks noGrp="1"/>
          </p:cNvSpPr>
          <p:nvPr>
            <p:ph type="sldNum" sz="quarter" idx="12"/>
          </p:nvPr>
        </p:nvSpPr>
        <p:spPr/>
        <p:txBody>
          <a:bodyPr/>
          <a:lstStyle/>
          <a:p>
            <a:fld id="{AF41C2A2-02E9-43D1-B738-FA6F899BA43D}" type="slidenum">
              <a:rPr lang="en-US" sz="1400" smtClean="0"/>
              <a:pPr/>
              <a:t>53</a:t>
            </a:fld>
            <a:endParaRPr lang="en-US" sz="1400"/>
          </a:p>
        </p:txBody>
      </p:sp>
    </p:spTree>
    <p:extLst>
      <p:ext uri="{BB962C8B-B14F-4D97-AF65-F5344CB8AC3E}">
        <p14:creationId xmlns:p14="http://schemas.microsoft.com/office/powerpoint/2010/main" val="4361351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9392"/>
            <a:ext cx="8229600" cy="1143000"/>
          </a:xfrm>
        </p:spPr>
        <p:txBody>
          <a:bodyPr vert="horz" lIns="91440" tIns="45720" rIns="91440" bIns="45720" rtlCol="0" anchor="ctr">
            <a:noAutofit/>
          </a:bodyPr>
          <a:lstStyle/>
          <a:p>
            <a:pPr eaLnBrk="0" fontAlgn="base" hangingPunct="0">
              <a:spcAft>
                <a:spcPct val="0"/>
              </a:spcAft>
            </a:pPr>
            <a:r>
              <a:rPr lang="en-US" b="1" dirty="0">
                <a:solidFill>
                  <a:srgbClr val="002060"/>
                </a:solidFill>
                <a:cs typeface="Times New Roman" pitchFamily="18" charset="0"/>
              </a:rPr>
              <a:t>Special Addresses</a:t>
            </a:r>
          </a:p>
        </p:txBody>
      </p:sp>
      <p:sp>
        <p:nvSpPr>
          <p:cNvPr id="3" name="Content Placeholder 2"/>
          <p:cNvSpPr>
            <a:spLocks noGrp="1"/>
          </p:cNvSpPr>
          <p:nvPr>
            <p:ph idx="1"/>
          </p:nvPr>
        </p:nvSpPr>
        <p:spPr>
          <a:xfrm>
            <a:off x="251520" y="692696"/>
            <a:ext cx="8856984" cy="6293296"/>
          </a:xfrm>
        </p:spPr>
        <p:txBody>
          <a:bodyPr>
            <a:noAutofit/>
          </a:bodyPr>
          <a:lstStyle/>
          <a:p>
            <a:pPr marL="0" lvl="0" indent="0" algn="just">
              <a:lnSpc>
                <a:spcPts val="3000"/>
              </a:lnSpc>
              <a:spcBef>
                <a:spcPts val="200"/>
              </a:spcBef>
              <a:buNone/>
            </a:pPr>
            <a:r>
              <a:rPr lang="en-IN" sz="2400" b="1" dirty="0" smtClean="0">
                <a:solidFill>
                  <a:srgbClr val="000000"/>
                </a:solidFill>
                <a:latin typeface="+mj-lt"/>
                <a:ea typeface="Times New Roman"/>
                <a:cs typeface="Times New Roman"/>
              </a:rPr>
              <a:t>b) All </a:t>
            </a:r>
            <a:r>
              <a:rPr lang="en-IN" sz="2400" b="1" dirty="0">
                <a:solidFill>
                  <a:srgbClr val="000000"/>
                </a:solidFill>
                <a:latin typeface="+mj-lt"/>
                <a:ea typeface="Times New Roman"/>
                <a:cs typeface="Times New Roman"/>
              </a:rPr>
              <a:t>One </a:t>
            </a:r>
            <a:r>
              <a:rPr lang="en-IN" sz="2400" b="1" dirty="0" smtClean="0">
                <a:solidFill>
                  <a:srgbClr val="000000"/>
                </a:solidFill>
                <a:latin typeface="+mj-lt"/>
                <a:ea typeface="Times New Roman"/>
                <a:cs typeface="Times New Roman"/>
              </a:rPr>
              <a:t>Address</a:t>
            </a:r>
            <a:endParaRPr lang="en-US" sz="2400" b="1" dirty="0" smtClean="0">
              <a:solidFill>
                <a:srgbClr val="1F4D78"/>
              </a:solidFill>
              <a:latin typeface="+mj-lt"/>
              <a:ea typeface="Times New Roman"/>
              <a:cs typeface="Times New Roman"/>
            </a:endParaRPr>
          </a:p>
        </p:txBody>
      </p:sp>
      <p:sp>
        <p:nvSpPr>
          <p:cNvPr id="4" name="Date Placeholder 3"/>
          <p:cNvSpPr>
            <a:spLocks noGrp="1"/>
          </p:cNvSpPr>
          <p:nvPr>
            <p:ph type="dt" sz="half" idx="10"/>
          </p:nvPr>
        </p:nvSpPr>
        <p:spPr/>
        <p:txBody>
          <a:bodyPr/>
          <a:lstStyle/>
          <a:p>
            <a:fld id="{BB07FFF4-63F6-46A0-B230-9701C83DD105}" type="datetime3">
              <a:rPr lang="en-US" sz="1400" smtClean="0"/>
              <a:t>29 March 2022</a:t>
            </a:fld>
            <a:endParaRPr lang="en-US" sz="1400" dirty="0"/>
          </a:p>
        </p:txBody>
      </p:sp>
      <p:sp>
        <p:nvSpPr>
          <p:cNvPr id="7" name="Footer Placeholder 8"/>
          <p:cNvSpPr>
            <a:spLocks noGrp="1"/>
          </p:cNvSpPr>
          <p:nvPr>
            <p:ph type="ftr" sz="quarter" idx="11"/>
          </p:nvPr>
        </p:nvSpPr>
        <p:spPr>
          <a:xfrm>
            <a:off x="1403648" y="6165304"/>
            <a:ext cx="6768752" cy="936104"/>
          </a:xfrm>
        </p:spPr>
        <p:txBody>
          <a:bodyPr/>
          <a:lstStyle/>
          <a:p>
            <a:pPr eaLnBrk="0" hangingPunct="0">
              <a:spcBef>
                <a:spcPts val="300"/>
              </a:spcBef>
              <a:defRPr/>
            </a:pPr>
            <a:r>
              <a:rPr lang="en-US" sz="1400" dirty="0"/>
              <a:t>18CSS202J </a:t>
            </a:r>
            <a:r>
              <a:rPr lang="en-US" sz="1400" dirty="0" smtClean="0"/>
              <a:t>Computer Communications -  </a:t>
            </a:r>
            <a:r>
              <a:rPr lang="en-US" sz="1400" dirty="0"/>
              <a:t>Unit 2, Session 5</a:t>
            </a:r>
          </a:p>
          <a:p>
            <a:endParaRPr lang="en-US" dirty="0">
              <a:latin typeface="Arial" pitchFamily="34" charset="0"/>
              <a:cs typeface="Arial"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7534" y="-89263"/>
            <a:ext cx="1488962" cy="850099"/>
          </a:xfrm>
          <a:prstGeom prst="rect">
            <a:avLst/>
          </a:prstGeom>
        </p:spPr>
      </p:pic>
      <p:sp>
        <p:nvSpPr>
          <p:cNvPr id="6" name="Slide Number Placeholder 5"/>
          <p:cNvSpPr>
            <a:spLocks noGrp="1"/>
          </p:cNvSpPr>
          <p:nvPr>
            <p:ph type="sldNum" sz="quarter" idx="12"/>
          </p:nvPr>
        </p:nvSpPr>
        <p:spPr/>
        <p:txBody>
          <a:bodyPr/>
          <a:lstStyle/>
          <a:p>
            <a:fld id="{AF41C2A2-02E9-43D1-B738-FA6F899BA43D}" type="slidenum">
              <a:rPr lang="en-US" sz="1400" smtClean="0"/>
              <a:pPr/>
              <a:t>54</a:t>
            </a:fld>
            <a:endParaRPr lang="en-US" sz="1400"/>
          </a:p>
        </p:txBody>
      </p:sp>
      <p:pic>
        <p:nvPicPr>
          <p:cNvPr id="9" name="Picture 8" descr="all ones special address"/>
          <p:cNvPicPr/>
          <p:nvPr/>
        </p:nvPicPr>
        <p:blipFill>
          <a:blip r:embed="rId3">
            <a:extLst>
              <a:ext uri="{28A0092B-C50C-407E-A947-70E740481C1C}">
                <a14:useLocalDpi xmlns:a14="http://schemas.microsoft.com/office/drawing/2010/main" val="0"/>
              </a:ext>
            </a:extLst>
          </a:blip>
          <a:srcRect/>
          <a:stretch>
            <a:fillRect/>
          </a:stretch>
        </p:blipFill>
        <p:spPr bwMode="auto">
          <a:xfrm>
            <a:off x="755576" y="1412776"/>
            <a:ext cx="7416824" cy="4320480"/>
          </a:xfrm>
          <a:prstGeom prst="rect">
            <a:avLst/>
          </a:prstGeom>
          <a:noFill/>
          <a:ln>
            <a:noFill/>
          </a:ln>
        </p:spPr>
      </p:pic>
    </p:spTree>
    <p:extLst>
      <p:ext uri="{BB962C8B-B14F-4D97-AF65-F5344CB8AC3E}">
        <p14:creationId xmlns:p14="http://schemas.microsoft.com/office/powerpoint/2010/main" val="40287516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9392"/>
            <a:ext cx="8229600" cy="1143000"/>
          </a:xfrm>
        </p:spPr>
        <p:txBody>
          <a:bodyPr vert="horz" lIns="91440" tIns="45720" rIns="91440" bIns="45720" rtlCol="0" anchor="ctr">
            <a:noAutofit/>
          </a:bodyPr>
          <a:lstStyle/>
          <a:p>
            <a:pPr eaLnBrk="0" fontAlgn="base" hangingPunct="0">
              <a:spcAft>
                <a:spcPct val="0"/>
              </a:spcAft>
            </a:pPr>
            <a:r>
              <a:rPr lang="en-US" b="1" dirty="0">
                <a:solidFill>
                  <a:srgbClr val="002060"/>
                </a:solidFill>
                <a:cs typeface="Times New Roman" pitchFamily="18" charset="0"/>
              </a:rPr>
              <a:t>Special Addresses</a:t>
            </a:r>
          </a:p>
        </p:txBody>
      </p:sp>
      <p:sp>
        <p:nvSpPr>
          <p:cNvPr id="3" name="Content Placeholder 2"/>
          <p:cNvSpPr>
            <a:spLocks noGrp="1"/>
          </p:cNvSpPr>
          <p:nvPr>
            <p:ph idx="1"/>
          </p:nvPr>
        </p:nvSpPr>
        <p:spPr>
          <a:xfrm>
            <a:off x="251520" y="952128"/>
            <a:ext cx="8568952" cy="6293296"/>
          </a:xfrm>
        </p:spPr>
        <p:txBody>
          <a:bodyPr>
            <a:noAutofit/>
          </a:bodyPr>
          <a:lstStyle/>
          <a:p>
            <a:pPr marL="0" lvl="0" indent="0" algn="just">
              <a:lnSpc>
                <a:spcPts val="3000"/>
              </a:lnSpc>
              <a:spcBef>
                <a:spcPts val="200"/>
              </a:spcBef>
              <a:buNone/>
            </a:pPr>
            <a:r>
              <a:rPr lang="en-IN" sz="2400" b="1" dirty="0" smtClean="0">
                <a:solidFill>
                  <a:srgbClr val="000000"/>
                </a:solidFill>
                <a:latin typeface="+mj-lt"/>
                <a:ea typeface="Times New Roman"/>
                <a:cs typeface="Times New Roman"/>
              </a:rPr>
              <a:t>c) Loopback </a:t>
            </a:r>
            <a:r>
              <a:rPr lang="en-IN" sz="2400" b="1" dirty="0">
                <a:solidFill>
                  <a:srgbClr val="000000"/>
                </a:solidFill>
                <a:latin typeface="+mj-lt"/>
                <a:ea typeface="Times New Roman"/>
                <a:cs typeface="Times New Roman"/>
              </a:rPr>
              <a:t>Addresses</a:t>
            </a:r>
            <a:endParaRPr lang="en-US" sz="2400" b="1" dirty="0" smtClean="0">
              <a:solidFill>
                <a:srgbClr val="1F4D78"/>
              </a:solidFill>
              <a:latin typeface="+mj-lt"/>
              <a:ea typeface="Times New Roman"/>
              <a:cs typeface="Times New Roman"/>
            </a:endParaRPr>
          </a:p>
          <a:p>
            <a:pPr algn="just">
              <a:lnSpc>
                <a:spcPct val="150000"/>
              </a:lnSpc>
            </a:pPr>
            <a:r>
              <a:rPr lang="en-IN" sz="2000" dirty="0"/>
              <a:t>The special block </a:t>
            </a:r>
            <a:r>
              <a:rPr lang="en-IN" sz="2000" b="1" dirty="0"/>
              <a:t>127.0.0.0/8</a:t>
            </a:r>
            <a:r>
              <a:rPr lang="en-IN" sz="2000" dirty="0"/>
              <a:t> has addresses which are used as </a:t>
            </a:r>
            <a:r>
              <a:rPr lang="en-IN" sz="2000" b="1" dirty="0"/>
              <a:t>loopback addresse</a:t>
            </a:r>
            <a:r>
              <a:rPr lang="en-IN" sz="2000" dirty="0"/>
              <a:t>s. Now, the prefix length here is 8 so, the number of addresses can be calculated as 2</a:t>
            </a:r>
            <a:r>
              <a:rPr lang="en-IN" sz="2000" baseline="30000" dirty="0"/>
              <a:t>32-8</a:t>
            </a:r>
            <a:r>
              <a:rPr lang="en-IN" sz="2000" dirty="0"/>
              <a:t> = 2</a:t>
            </a:r>
            <a:r>
              <a:rPr lang="en-IN" sz="2000" baseline="30000" dirty="0"/>
              <a:t>24</a:t>
            </a:r>
            <a:r>
              <a:rPr lang="en-IN" sz="2000" dirty="0"/>
              <a:t> = </a:t>
            </a:r>
            <a:r>
              <a:rPr lang="en-IN" sz="2000" b="1" dirty="0"/>
              <a:t>1,67,77,216</a:t>
            </a:r>
            <a:r>
              <a:rPr lang="en-IN" sz="2000" dirty="0"/>
              <a:t>. This special block has 1,67,77,216 addresses. If we consider this address in classful addressing, then this block is the last block of class A.</a:t>
            </a:r>
            <a:endParaRPr lang="en-US" sz="2000" dirty="0"/>
          </a:p>
          <a:p>
            <a:pPr algn="just">
              <a:lnSpc>
                <a:spcPct val="150000"/>
              </a:lnSpc>
            </a:pPr>
            <a:r>
              <a:rPr lang="en-IN" sz="2000" dirty="0"/>
              <a:t>All the addresses starting with </a:t>
            </a:r>
            <a:r>
              <a:rPr lang="en-IN" sz="2000" b="1" dirty="0"/>
              <a:t>127</a:t>
            </a:r>
            <a:r>
              <a:rPr lang="en-IN" sz="2000" dirty="0"/>
              <a:t>. should be considered as loopback addresses. The </a:t>
            </a:r>
            <a:r>
              <a:rPr lang="en-IN" sz="2000" b="1" dirty="0"/>
              <a:t>loopback address</a:t>
            </a:r>
            <a:r>
              <a:rPr lang="en-IN" sz="2000" dirty="0"/>
              <a:t> can only be the </a:t>
            </a:r>
            <a:r>
              <a:rPr lang="en-IN" sz="2000" b="1" dirty="0"/>
              <a:t>destination address</a:t>
            </a:r>
            <a:r>
              <a:rPr lang="en-IN" sz="2000" dirty="0"/>
              <a:t> of a packet. The packet with loopback address </a:t>
            </a:r>
            <a:r>
              <a:rPr lang="en-IN" sz="2000" b="1" dirty="0"/>
              <a:t>never leaves the machine</a:t>
            </a:r>
            <a:r>
              <a:rPr lang="en-IN" sz="2000" dirty="0"/>
              <a:t> from which it is sent, it just </a:t>
            </a:r>
            <a:r>
              <a:rPr lang="en-IN" sz="2000" b="1" dirty="0"/>
              <a:t>returns back</a:t>
            </a:r>
            <a:r>
              <a:rPr lang="en-IN" sz="2000" dirty="0"/>
              <a:t> to the source.</a:t>
            </a:r>
            <a:endParaRPr lang="en-US" sz="2000" dirty="0"/>
          </a:p>
          <a:p>
            <a:pPr marL="270510" algn="just">
              <a:lnSpc>
                <a:spcPts val="3000"/>
              </a:lnSpc>
              <a:spcAft>
                <a:spcPts val="0"/>
              </a:spcAft>
              <a:tabLst>
                <a:tab pos="270510" algn="l"/>
              </a:tabLst>
            </a:pPr>
            <a:endParaRPr lang="en-US" sz="2000" dirty="0">
              <a:latin typeface="+mj-lt"/>
              <a:ea typeface="Times New Roman"/>
            </a:endParaRPr>
          </a:p>
        </p:txBody>
      </p:sp>
      <p:sp>
        <p:nvSpPr>
          <p:cNvPr id="4" name="Date Placeholder 3"/>
          <p:cNvSpPr>
            <a:spLocks noGrp="1"/>
          </p:cNvSpPr>
          <p:nvPr>
            <p:ph type="dt" sz="half" idx="10"/>
          </p:nvPr>
        </p:nvSpPr>
        <p:spPr/>
        <p:txBody>
          <a:bodyPr/>
          <a:lstStyle/>
          <a:p>
            <a:fld id="{BB07FFF4-63F6-46A0-B230-9701C83DD105}" type="datetime3">
              <a:rPr lang="en-US" sz="1400" smtClean="0"/>
              <a:t>29 March 2022</a:t>
            </a:fld>
            <a:endParaRPr lang="en-US" sz="1400" dirty="0"/>
          </a:p>
        </p:txBody>
      </p:sp>
      <p:sp>
        <p:nvSpPr>
          <p:cNvPr id="7" name="Footer Placeholder 8"/>
          <p:cNvSpPr>
            <a:spLocks noGrp="1"/>
          </p:cNvSpPr>
          <p:nvPr>
            <p:ph type="ftr" sz="quarter" idx="11"/>
          </p:nvPr>
        </p:nvSpPr>
        <p:spPr>
          <a:xfrm>
            <a:off x="1403648" y="6165304"/>
            <a:ext cx="6768752" cy="936104"/>
          </a:xfrm>
        </p:spPr>
        <p:txBody>
          <a:bodyPr/>
          <a:lstStyle/>
          <a:p>
            <a:pPr eaLnBrk="0" hangingPunct="0">
              <a:spcBef>
                <a:spcPts val="300"/>
              </a:spcBef>
              <a:defRPr/>
            </a:pPr>
            <a:r>
              <a:rPr lang="en-US" sz="1400" dirty="0"/>
              <a:t>18CSS202J </a:t>
            </a:r>
            <a:r>
              <a:rPr lang="en-US" sz="1400" dirty="0" smtClean="0"/>
              <a:t>Computer Communications -  </a:t>
            </a:r>
            <a:r>
              <a:rPr lang="en-US" sz="1400" dirty="0"/>
              <a:t>Unit 2, Session 5</a:t>
            </a:r>
          </a:p>
          <a:p>
            <a:endParaRPr lang="en-US" dirty="0">
              <a:latin typeface="Arial" pitchFamily="34" charset="0"/>
              <a:cs typeface="Arial"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7534" y="-89263"/>
            <a:ext cx="1488962" cy="850099"/>
          </a:xfrm>
          <a:prstGeom prst="rect">
            <a:avLst/>
          </a:prstGeom>
        </p:spPr>
      </p:pic>
      <p:sp>
        <p:nvSpPr>
          <p:cNvPr id="6" name="Slide Number Placeholder 5"/>
          <p:cNvSpPr>
            <a:spLocks noGrp="1"/>
          </p:cNvSpPr>
          <p:nvPr>
            <p:ph type="sldNum" sz="quarter" idx="12"/>
          </p:nvPr>
        </p:nvSpPr>
        <p:spPr/>
        <p:txBody>
          <a:bodyPr/>
          <a:lstStyle/>
          <a:p>
            <a:fld id="{AF41C2A2-02E9-43D1-B738-FA6F899BA43D}" type="slidenum">
              <a:rPr lang="en-US" sz="1400" smtClean="0"/>
              <a:pPr/>
              <a:t>55</a:t>
            </a:fld>
            <a:endParaRPr lang="en-US" sz="1400"/>
          </a:p>
        </p:txBody>
      </p:sp>
    </p:spTree>
    <p:extLst>
      <p:ext uri="{BB962C8B-B14F-4D97-AF65-F5344CB8AC3E}">
        <p14:creationId xmlns:p14="http://schemas.microsoft.com/office/powerpoint/2010/main" val="23977828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9392"/>
            <a:ext cx="8229600" cy="1143000"/>
          </a:xfrm>
        </p:spPr>
        <p:txBody>
          <a:bodyPr vert="horz" lIns="91440" tIns="45720" rIns="91440" bIns="45720" rtlCol="0" anchor="ctr">
            <a:noAutofit/>
          </a:bodyPr>
          <a:lstStyle/>
          <a:p>
            <a:pPr eaLnBrk="0" fontAlgn="base" hangingPunct="0">
              <a:spcAft>
                <a:spcPct val="0"/>
              </a:spcAft>
            </a:pPr>
            <a:r>
              <a:rPr lang="en-US" b="1" dirty="0">
                <a:solidFill>
                  <a:srgbClr val="002060"/>
                </a:solidFill>
                <a:cs typeface="Times New Roman" pitchFamily="18" charset="0"/>
              </a:rPr>
              <a:t>Special Addresses</a:t>
            </a:r>
          </a:p>
        </p:txBody>
      </p:sp>
      <p:sp>
        <p:nvSpPr>
          <p:cNvPr id="3" name="Content Placeholder 2"/>
          <p:cNvSpPr>
            <a:spLocks noGrp="1"/>
          </p:cNvSpPr>
          <p:nvPr>
            <p:ph idx="1"/>
          </p:nvPr>
        </p:nvSpPr>
        <p:spPr>
          <a:xfrm>
            <a:off x="251520" y="952128"/>
            <a:ext cx="8568952" cy="6293296"/>
          </a:xfrm>
        </p:spPr>
        <p:txBody>
          <a:bodyPr>
            <a:noAutofit/>
          </a:bodyPr>
          <a:lstStyle/>
          <a:p>
            <a:pPr marL="0" lvl="0" indent="0" algn="just">
              <a:lnSpc>
                <a:spcPts val="3000"/>
              </a:lnSpc>
              <a:spcBef>
                <a:spcPts val="200"/>
              </a:spcBef>
              <a:buNone/>
            </a:pPr>
            <a:r>
              <a:rPr lang="en-IN" sz="2400" b="1" dirty="0" smtClean="0">
                <a:solidFill>
                  <a:srgbClr val="000000"/>
                </a:solidFill>
                <a:latin typeface="+mj-lt"/>
                <a:ea typeface="Times New Roman"/>
                <a:cs typeface="Times New Roman"/>
              </a:rPr>
              <a:t>c) Loopback </a:t>
            </a:r>
            <a:r>
              <a:rPr lang="en-IN" sz="2400" b="1" dirty="0">
                <a:solidFill>
                  <a:srgbClr val="000000"/>
                </a:solidFill>
                <a:latin typeface="+mj-lt"/>
                <a:ea typeface="Times New Roman"/>
                <a:cs typeface="Times New Roman"/>
              </a:rPr>
              <a:t>Addresses</a:t>
            </a:r>
            <a:endParaRPr lang="en-US" sz="2400" b="1" dirty="0" smtClean="0">
              <a:solidFill>
                <a:srgbClr val="1F4D78"/>
              </a:solidFill>
              <a:latin typeface="+mj-lt"/>
              <a:ea typeface="Times New Roman"/>
              <a:cs typeface="Times New Roman"/>
            </a:endParaRPr>
          </a:p>
          <a:p>
            <a:pPr marL="270510" algn="just">
              <a:lnSpc>
                <a:spcPts val="3000"/>
              </a:lnSpc>
              <a:tabLst>
                <a:tab pos="270510" algn="l"/>
              </a:tabLst>
            </a:pPr>
            <a:r>
              <a:rPr lang="en-IN" sz="2000" dirty="0"/>
              <a:t>For example, it can be used to check whether the NIC is properly functioning or not. To check the network application on the system. Out of 1,67,77,216 loopback addresses only </a:t>
            </a:r>
            <a:r>
              <a:rPr lang="en-IN" sz="2000" b="1" dirty="0"/>
              <a:t>127.0.0.1</a:t>
            </a:r>
            <a:r>
              <a:rPr lang="en-IN" sz="2000" dirty="0"/>
              <a:t> is used rest 1,67,77,215 addresses are just total </a:t>
            </a:r>
            <a:r>
              <a:rPr lang="en-IN" sz="2000" b="1" dirty="0"/>
              <a:t>wastage</a:t>
            </a:r>
            <a:r>
              <a:rPr lang="en-IN" sz="2000" dirty="0"/>
              <a:t> of addresses.</a:t>
            </a:r>
            <a:endParaRPr lang="en-US" sz="2000" dirty="0"/>
          </a:p>
          <a:p>
            <a:pPr marL="270510" algn="just">
              <a:lnSpc>
                <a:spcPts val="3000"/>
              </a:lnSpc>
              <a:spcAft>
                <a:spcPts val="0"/>
              </a:spcAft>
              <a:tabLst>
                <a:tab pos="270510" algn="l"/>
              </a:tabLst>
            </a:pPr>
            <a:endParaRPr lang="en-US" sz="2000" dirty="0">
              <a:latin typeface="+mj-lt"/>
              <a:ea typeface="Times New Roman"/>
            </a:endParaRPr>
          </a:p>
        </p:txBody>
      </p:sp>
      <p:sp>
        <p:nvSpPr>
          <p:cNvPr id="4" name="Date Placeholder 3"/>
          <p:cNvSpPr>
            <a:spLocks noGrp="1"/>
          </p:cNvSpPr>
          <p:nvPr>
            <p:ph type="dt" sz="half" idx="10"/>
          </p:nvPr>
        </p:nvSpPr>
        <p:spPr/>
        <p:txBody>
          <a:bodyPr/>
          <a:lstStyle/>
          <a:p>
            <a:fld id="{BB07FFF4-63F6-46A0-B230-9701C83DD105}" type="datetime3">
              <a:rPr lang="en-US" sz="1400" smtClean="0"/>
              <a:t>29 March 2022</a:t>
            </a:fld>
            <a:endParaRPr lang="en-US" sz="1400" dirty="0"/>
          </a:p>
        </p:txBody>
      </p:sp>
      <p:sp>
        <p:nvSpPr>
          <p:cNvPr id="7" name="Footer Placeholder 8"/>
          <p:cNvSpPr>
            <a:spLocks noGrp="1"/>
          </p:cNvSpPr>
          <p:nvPr>
            <p:ph type="ftr" sz="quarter" idx="11"/>
          </p:nvPr>
        </p:nvSpPr>
        <p:spPr>
          <a:xfrm>
            <a:off x="1403648" y="6165304"/>
            <a:ext cx="6768752" cy="936104"/>
          </a:xfrm>
        </p:spPr>
        <p:txBody>
          <a:bodyPr/>
          <a:lstStyle/>
          <a:p>
            <a:pPr eaLnBrk="0" hangingPunct="0">
              <a:spcBef>
                <a:spcPts val="300"/>
              </a:spcBef>
              <a:defRPr/>
            </a:pPr>
            <a:r>
              <a:rPr lang="en-US" sz="1400" dirty="0"/>
              <a:t>18CSS202J </a:t>
            </a:r>
            <a:r>
              <a:rPr lang="en-US" sz="1400" dirty="0" smtClean="0"/>
              <a:t>Computer Communications -  </a:t>
            </a:r>
            <a:r>
              <a:rPr lang="en-US" sz="1400" dirty="0"/>
              <a:t>Unit 2, Session 5</a:t>
            </a:r>
          </a:p>
          <a:p>
            <a:endParaRPr lang="en-US" dirty="0">
              <a:latin typeface="Arial" pitchFamily="34" charset="0"/>
              <a:cs typeface="Arial"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7534" y="-89263"/>
            <a:ext cx="1488962" cy="850099"/>
          </a:xfrm>
          <a:prstGeom prst="rect">
            <a:avLst/>
          </a:prstGeom>
        </p:spPr>
      </p:pic>
      <p:sp>
        <p:nvSpPr>
          <p:cNvPr id="6" name="Slide Number Placeholder 5"/>
          <p:cNvSpPr>
            <a:spLocks noGrp="1"/>
          </p:cNvSpPr>
          <p:nvPr>
            <p:ph type="sldNum" sz="quarter" idx="12"/>
          </p:nvPr>
        </p:nvSpPr>
        <p:spPr/>
        <p:txBody>
          <a:bodyPr/>
          <a:lstStyle/>
          <a:p>
            <a:fld id="{AF41C2A2-02E9-43D1-B738-FA6F899BA43D}" type="slidenum">
              <a:rPr lang="en-US" sz="1400" smtClean="0"/>
              <a:pPr/>
              <a:t>56</a:t>
            </a:fld>
            <a:endParaRPr lang="en-US" sz="1400"/>
          </a:p>
        </p:txBody>
      </p:sp>
      <p:pic>
        <p:nvPicPr>
          <p:cNvPr id="9" name="Picture 8" descr="loopback special address"/>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924944"/>
            <a:ext cx="7344816" cy="3456384"/>
          </a:xfrm>
          <a:prstGeom prst="rect">
            <a:avLst/>
          </a:prstGeom>
          <a:noFill/>
          <a:ln>
            <a:noFill/>
          </a:ln>
        </p:spPr>
      </p:pic>
    </p:spTree>
    <p:extLst>
      <p:ext uri="{BB962C8B-B14F-4D97-AF65-F5344CB8AC3E}">
        <p14:creationId xmlns:p14="http://schemas.microsoft.com/office/powerpoint/2010/main" val="30100722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9392"/>
            <a:ext cx="8229600" cy="1143000"/>
          </a:xfrm>
        </p:spPr>
        <p:txBody>
          <a:bodyPr vert="horz" lIns="91440" tIns="45720" rIns="91440" bIns="45720" rtlCol="0" anchor="ctr">
            <a:noAutofit/>
          </a:bodyPr>
          <a:lstStyle/>
          <a:p>
            <a:pPr eaLnBrk="0" fontAlgn="base" hangingPunct="0">
              <a:spcAft>
                <a:spcPct val="0"/>
              </a:spcAft>
            </a:pPr>
            <a:r>
              <a:rPr lang="en-US" b="1" dirty="0">
                <a:solidFill>
                  <a:srgbClr val="002060"/>
                </a:solidFill>
                <a:cs typeface="Times New Roman" pitchFamily="18" charset="0"/>
              </a:rPr>
              <a:t>Special Addresses</a:t>
            </a:r>
          </a:p>
        </p:txBody>
      </p:sp>
      <p:sp>
        <p:nvSpPr>
          <p:cNvPr id="3" name="Content Placeholder 2"/>
          <p:cNvSpPr>
            <a:spLocks noGrp="1"/>
          </p:cNvSpPr>
          <p:nvPr>
            <p:ph idx="1"/>
          </p:nvPr>
        </p:nvSpPr>
        <p:spPr>
          <a:xfrm>
            <a:off x="251520" y="952128"/>
            <a:ext cx="8568952" cy="6293296"/>
          </a:xfrm>
        </p:spPr>
        <p:txBody>
          <a:bodyPr>
            <a:noAutofit/>
          </a:bodyPr>
          <a:lstStyle/>
          <a:p>
            <a:pPr marL="0" lvl="0" indent="0" algn="just">
              <a:lnSpc>
                <a:spcPts val="3000"/>
              </a:lnSpc>
              <a:spcBef>
                <a:spcPts val="200"/>
              </a:spcBef>
              <a:buNone/>
            </a:pPr>
            <a:r>
              <a:rPr lang="en-IN" sz="2400" b="1" dirty="0" smtClean="0">
                <a:solidFill>
                  <a:srgbClr val="000000"/>
                </a:solidFill>
                <a:latin typeface="+mj-lt"/>
                <a:ea typeface="Times New Roman"/>
                <a:cs typeface="Times New Roman"/>
              </a:rPr>
              <a:t>d) Private </a:t>
            </a:r>
            <a:r>
              <a:rPr lang="en-IN" sz="2400" b="1" dirty="0">
                <a:solidFill>
                  <a:srgbClr val="000000"/>
                </a:solidFill>
                <a:latin typeface="+mj-lt"/>
                <a:ea typeface="Times New Roman"/>
                <a:cs typeface="Times New Roman"/>
              </a:rPr>
              <a:t>Addresses</a:t>
            </a:r>
            <a:endParaRPr lang="en-US" sz="2400" b="1" dirty="0" smtClean="0">
              <a:solidFill>
                <a:srgbClr val="1F4D78"/>
              </a:solidFill>
              <a:latin typeface="+mj-lt"/>
              <a:ea typeface="Times New Roman"/>
              <a:cs typeface="Times New Roman"/>
            </a:endParaRPr>
          </a:p>
          <a:p>
            <a:pPr marL="270510" algn="just">
              <a:lnSpc>
                <a:spcPct val="150000"/>
              </a:lnSpc>
              <a:spcAft>
                <a:spcPts val="0"/>
              </a:spcAft>
            </a:pPr>
            <a:r>
              <a:rPr lang="en-IN" sz="2000" dirty="0" smtClean="0">
                <a:solidFill>
                  <a:srgbClr val="000000"/>
                </a:solidFill>
                <a:latin typeface="+mj-lt"/>
                <a:ea typeface="Times New Roman"/>
              </a:rPr>
              <a:t>The </a:t>
            </a:r>
            <a:r>
              <a:rPr lang="en-IN" sz="2000" dirty="0">
                <a:solidFill>
                  <a:srgbClr val="000000"/>
                </a:solidFill>
                <a:latin typeface="+mj-lt"/>
                <a:ea typeface="Times New Roman"/>
              </a:rPr>
              <a:t>private IP addresses are never used globally. The packet with a private IP address is </a:t>
            </a:r>
            <a:r>
              <a:rPr lang="en-IN" sz="2000" b="1" dirty="0">
                <a:solidFill>
                  <a:srgbClr val="000000"/>
                </a:solidFill>
                <a:latin typeface="+mj-lt"/>
                <a:ea typeface="Times New Roman"/>
              </a:rPr>
              <a:t>not routed on the internet</a:t>
            </a:r>
            <a:r>
              <a:rPr lang="en-IN" sz="2000" dirty="0">
                <a:solidFill>
                  <a:srgbClr val="000000"/>
                </a:solidFill>
                <a:latin typeface="+mj-lt"/>
                <a:ea typeface="Times New Roman"/>
              </a:rPr>
              <a:t>. </a:t>
            </a:r>
            <a:endParaRPr lang="en-IN" sz="2000" dirty="0" smtClean="0">
              <a:solidFill>
                <a:srgbClr val="000000"/>
              </a:solidFill>
              <a:latin typeface="+mj-lt"/>
              <a:ea typeface="Times New Roman"/>
            </a:endParaRPr>
          </a:p>
          <a:p>
            <a:pPr marL="270510" algn="just">
              <a:lnSpc>
                <a:spcPct val="150000"/>
              </a:lnSpc>
              <a:spcAft>
                <a:spcPts val="0"/>
              </a:spcAft>
            </a:pPr>
            <a:r>
              <a:rPr lang="en-IN" sz="2000" dirty="0" smtClean="0">
                <a:solidFill>
                  <a:srgbClr val="000000"/>
                </a:solidFill>
                <a:latin typeface="+mj-lt"/>
                <a:ea typeface="Times New Roman"/>
              </a:rPr>
              <a:t>The </a:t>
            </a:r>
            <a:r>
              <a:rPr lang="en-IN" sz="2000" dirty="0">
                <a:solidFill>
                  <a:srgbClr val="000000"/>
                </a:solidFill>
                <a:latin typeface="+mj-lt"/>
                <a:ea typeface="Times New Roman"/>
              </a:rPr>
              <a:t>private IP addresses are configured by the administrator of the network. </a:t>
            </a:r>
            <a:endParaRPr lang="en-IN" sz="2000" dirty="0" smtClean="0">
              <a:solidFill>
                <a:srgbClr val="000000"/>
              </a:solidFill>
              <a:latin typeface="+mj-lt"/>
              <a:ea typeface="Times New Roman"/>
            </a:endParaRPr>
          </a:p>
          <a:p>
            <a:pPr marL="270510" algn="just">
              <a:lnSpc>
                <a:spcPct val="150000"/>
              </a:lnSpc>
              <a:spcAft>
                <a:spcPts val="0"/>
              </a:spcAft>
            </a:pPr>
            <a:r>
              <a:rPr lang="en-IN" sz="2000" dirty="0" smtClean="0">
                <a:solidFill>
                  <a:srgbClr val="000000"/>
                </a:solidFill>
                <a:latin typeface="+mj-lt"/>
                <a:ea typeface="Times New Roman"/>
              </a:rPr>
              <a:t>Devices </a:t>
            </a:r>
            <a:r>
              <a:rPr lang="en-IN" sz="2000" dirty="0">
                <a:solidFill>
                  <a:srgbClr val="000000"/>
                </a:solidFill>
                <a:latin typeface="+mj-lt"/>
                <a:ea typeface="Times New Roman"/>
              </a:rPr>
              <a:t>on the same network use private IP addresses to converse with each other. </a:t>
            </a:r>
            <a:endParaRPr lang="en-IN" sz="2000" dirty="0" smtClean="0">
              <a:solidFill>
                <a:srgbClr val="000000"/>
              </a:solidFill>
              <a:latin typeface="+mj-lt"/>
              <a:ea typeface="Times New Roman"/>
            </a:endParaRPr>
          </a:p>
          <a:p>
            <a:pPr marL="270510" algn="just">
              <a:lnSpc>
                <a:spcPct val="150000"/>
              </a:lnSpc>
              <a:spcAft>
                <a:spcPts val="0"/>
              </a:spcAft>
            </a:pPr>
            <a:r>
              <a:rPr lang="en-IN" sz="2000" dirty="0" smtClean="0">
                <a:solidFill>
                  <a:srgbClr val="000000"/>
                </a:solidFill>
                <a:latin typeface="+mj-lt"/>
                <a:ea typeface="Times New Roman"/>
              </a:rPr>
              <a:t>They </a:t>
            </a:r>
            <a:r>
              <a:rPr lang="en-IN" sz="2000" dirty="0">
                <a:solidFill>
                  <a:srgbClr val="000000"/>
                </a:solidFill>
                <a:latin typeface="+mj-lt"/>
                <a:ea typeface="Times New Roman"/>
              </a:rPr>
              <a:t>do not require the internet for their communication. Like, the file servers, desktops and printers can communicate with each other without the requirement of internet.</a:t>
            </a:r>
            <a:endParaRPr lang="en-US" sz="2000" dirty="0">
              <a:latin typeface="+mj-lt"/>
              <a:ea typeface="Times New Roman"/>
            </a:endParaRPr>
          </a:p>
          <a:p>
            <a:pPr marL="270510" algn="just">
              <a:lnSpc>
                <a:spcPct val="150000"/>
              </a:lnSpc>
              <a:spcAft>
                <a:spcPts val="0"/>
              </a:spcAft>
            </a:pPr>
            <a:r>
              <a:rPr lang="en-IN" sz="2000" dirty="0">
                <a:solidFill>
                  <a:srgbClr val="000000"/>
                </a:solidFill>
                <a:latin typeface="+mj-lt"/>
                <a:ea typeface="Times New Roman"/>
              </a:rPr>
              <a:t>But, when they want to communicate with the device out of their network they translate a private IP address into the public IP address using </a:t>
            </a:r>
            <a:r>
              <a:rPr lang="en-IN" sz="2000" b="1" dirty="0">
                <a:solidFill>
                  <a:srgbClr val="000000"/>
                </a:solidFill>
                <a:latin typeface="+mj-lt"/>
                <a:ea typeface="Times New Roman"/>
              </a:rPr>
              <a:t>NAT</a:t>
            </a:r>
            <a:r>
              <a:rPr lang="en-IN" sz="2000" dirty="0" smtClean="0">
                <a:solidFill>
                  <a:srgbClr val="000000"/>
                </a:solidFill>
                <a:latin typeface="+mj-lt"/>
                <a:ea typeface="Times New Roman"/>
              </a:rPr>
              <a:t>.</a:t>
            </a:r>
            <a:endParaRPr lang="en-US" sz="2000" dirty="0">
              <a:latin typeface="+mj-lt"/>
              <a:ea typeface="Times New Roman"/>
            </a:endParaRPr>
          </a:p>
        </p:txBody>
      </p:sp>
      <p:sp>
        <p:nvSpPr>
          <p:cNvPr id="4" name="Date Placeholder 3"/>
          <p:cNvSpPr>
            <a:spLocks noGrp="1"/>
          </p:cNvSpPr>
          <p:nvPr>
            <p:ph type="dt" sz="half" idx="10"/>
          </p:nvPr>
        </p:nvSpPr>
        <p:spPr/>
        <p:txBody>
          <a:bodyPr/>
          <a:lstStyle/>
          <a:p>
            <a:fld id="{BB07FFF4-63F6-46A0-B230-9701C83DD105}" type="datetime3">
              <a:rPr lang="en-US" sz="1400" smtClean="0"/>
              <a:t>29 March 2022</a:t>
            </a:fld>
            <a:endParaRPr lang="en-US" sz="1400" dirty="0"/>
          </a:p>
        </p:txBody>
      </p:sp>
      <p:sp>
        <p:nvSpPr>
          <p:cNvPr id="7" name="Footer Placeholder 8"/>
          <p:cNvSpPr>
            <a:spLocks noGrp="1"/>
          </p:cNvSpPr>
          <p:nvPr>
            <p:ph type="ftr" sz="quarter" idx="11"/>
          </p:nvPr>
        </p:nvSpPr>
        <p:spPr>
          <a:xfrm>
            <a:off x="1403648" y="6165304"/>
            <a:ext cx="6768752" cy="936104"/>
          </a:xfrm>
        </p:spPr>
        <p:txBody>
          <a:bodyPr/>
          <a:lstStyle/>
          <a:p>
            <a:pPr eaLnBrk="0" hangingPunct="0">
              <a:spcBef>
                <a:spcPts val="300"/>
              </a:spcBef>
              <a:defRPr/>
            </a:pPr>
            <a:r>
              <a:rPr lang="en-US" sz="1400" dirty="0"/>
              <a:t>18CSS202J </a:t>
            </a:r>
            <a:r>
              <a:rPr lang="en-US" sz="1400" dirty="0" smtClean="0"/>
              <a:t>Computer Communications -  </a:t>
            </a:r>
            <a:r>
              <a:rPr lang="en-US" sz="1400" dirty="0"/>
              <a:t>Unit 2, Session 5</a:t>
            </a:r>
          </a:p>
          <a:p>
            <a:endParaRPr lang="en-US" dirty="0">
              <a:latin typeface="Arial" pitchFamily="34" charset="0"/>
              <a:cs typeface="Arial"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7534" y="-89263"/>
            <a:ext cx="1488962" cy="850099"/>
          </a:xfrm>
          <a:prstGeom prst="rect">
            <a:avLst/>
          </a:prstGeom>
        </p:spPr>
      </p:pic>
      <p:sp>
        <p:nvSpPr>
          <p:cNvPr id="6" name="Slide Number Placeholder 5"/>
          <p:cNvSpPr>
            <a:spLocks noGrp="1"/>
          </p:cNvSpPr>
          <p:nvPr>
            <p:ph type="sldNum" sz="quarter" idx="12"/>
          </p:nvPr>
        </p:nvSpPr>
        <p:spPr/>
        <p:txBody>
          <a:bodyPr/>
          <a:lstStyle/>
          <a:p>
            <a:fld id="{AF41C2A2-02E9-43D1-B738-FA6F899BA43D}" type="slidenum">
              <a:rPr lang="en-US" sz="1400" smtClean="0"/>
              <a:pPr/>
              <a:t>57</a:t>
            </a:fld>
            <a:endParaRPr lang="en-US" sz="1400"/>
          </a:p>
        </p:txBody>
      </p:sp>
    </p:spTree>
    <p:extLst>
      <p:ext uri="{BB962C8B-B14F-4D97-AF65-F5344CB8AC3E}">
        <p14:creationId xmlns:p14="http://schemas.microsoft.com/office/powerpoint/2010/main" val="9322139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9392"/>
            <a:ext cx="8229600" cy="1143000"/>
          </a:xfrm>
        </p:spPr>
        <p:txBody>
          <a:bodyPr vert="horz" lIns="91440" tIns="45720" rIns="91440" bIns="45720" rtlCol="0" anchor="ctr">
            <a:noAutofit/>
          </a:bodyPr>
          <a:lstStyle/>
          <a:p>
            <a:pPr eaLnBrk="0" fontAlgn="base" hangingPunct="0">
              <a:spcAft>
                <a:spcPct val="0"/>
              </a:spcAft>
            </a:pPr>
            <a:r>
              <a:rPr lang="en-US" b="1" dirty="0">
                <a:solidFill>
                  <a:srgbClr val="002060"/>
                </a:solidFill>
                <a:cs typeface="Times New Roman" pitchFamily="18" charset="0"/>
              </a:rPr>
              <a:t>Special Addresses</a:t>
            </a:r>
          </a:p>
        </p:txBody>
      </p:sp>
      <p:sp>
        <p:nvSpPr>
          <p:cNvPr id="3" name="Content Placeholder 2"/>
          <p:cNvSpPr>
            <a:spLocks noGrp="1"/>
          </p:cNvSpPr>
          <p:nvPr>
            <p:ph idx="1"/>
          </p:nvPr>
        </p:nvSpPr>
        <p:spPr>
          <a:xfrm>
            <a:off x="251520" y="952128"/>
            <a:ext cx="8568952" cy="6293296"/>
          </a:xfrm>
        </p:spPr>
        <p:txBody>
          <a:bodyPr>
            <a:noAutofit/>
          </a:bodyPr>
          <a:lstStyle/>
          <a:p>
            <a:pPr marL="0" lvl="0" indent="0" algn="just">
              <a:lnSpc>
                <a:spcPts val="3000"/>
              </a:lnSpc>
              <a:spcBef>
                <a:spcPts val="200"/>
              </a:spcBef>
              <a:buNone/>
            </a:pPr>
            <a:r>
              <a:rPr lang="en-IN" sz="2400" b="1" dirty="0" smtClean="0">
                <a:solidFill>
                  <a:srgbClr val="000000"/>
                </a:solidFill>
                <a:latin typeface="+mj-lt"/>
                <a:ea typeface="Times New Roman"/>
                <a:cs typeface="Times New Roman"/>
              </a:rPr>
              <a:t>d) Private </a:t>
            </a:r>
            <a:r>
              <a:rPr lang="en-IN" sz="2400" b="1" dirty="0">
                <a:solidFill>
                  <a:srgbClr val="000000"/>
                </a:solidFill>
                <a:latin typeface="+mj-lt"/>
                <a:ea typeface="Times New Roman"/>
                <a:cs typeface="Times New Roman"/>
              </a:rPr>
              <a:t>Addresses</a:t>
            </a:r>
            <a:endParaRPr lang="en-US" sz="2400" b="1" dirty="0" smtClean="0">
              <a:solidFill>
                <a:srgbClr val="1F4D78"/>
              </a:solidFill>
              <a:latin typeface="+mj-lt"/>
              <a:ea typeface="Times New Roman"/>
              <a:cs typeface="Times New Roman"/>
            </a:endParaRPr>
          </a:p>
          <a:p>
            <a:pPr marL="270510" algn="just">
              <a:lnSpc>
                <a:spcPct val="150000"/>
              </a:lnSpc>
              <a:spcAft>
                <a:spcPts val="0"/>
              </a:spcAft>
            </a:pPr>
            <a:r>
              <a:rPr lang="en-US" sz="2000" dirty="0" smtClean="0">
                <a:solidFill>
                  <a:srgbClr val="000000"/>
                </a:solidFill>
                <a:latin typeface="+mj-lt"/>
                <a:ea typeface="Times New Roman"/>
              </a:rPr>
              <a:t>The </a:t>
            </a:r>
            <a:r>
              <a:rPr lang="en-US" sz="2000" dirty="0">
                <a:solidFill>
                  <a:srgbClr val="000000"/>
                </a:solidFill>
                <a:latin typeface="+mj-lt"/>
                <a:ea typeface="Times New Roman"/>
              </a:rPr>
              <a:t>range of private IP addresses is given below:</a:t>
            </a:r>
          </a:p>
          <a:p>
            <a:pPr marL="270510" algn="just">
              <a:lnSpc>
                <a:spcPct val="150000"/>
              </a:lnSpc>
              <a:spcAft>
                <a:spcPts val="0"/>
              </a:spcAft>
            </a:pPr>
            <a:endParaRPr lang="en-IN" sz="2000" dirty="0" smtClean="0">
              <a:solidFill>
                <a:srgbClr val="000000"/>
              </a:solidFill>
              <a:latin typeface="+mj-lt"/>
              <a:ea typeface="Times New Roman"/>
            </a:endParaRPr>
          </a:p>
        </p:txBody>
      </p:sp>
      <p:sp>
        <p:nvSpPr>
          <p:cNvPr id="4" name="Date Placeholder 3"/>
          <p:cNvSpPr>
            <a:spLocks noGrp="1"/>
          </p:cNvSpPr>
          <p:nvPr>
            <p:ph type="dt" sz="half" idx="10"/>
          </p:nvPr>
        </p:nvSpPr>
        <p:spPr/>
        <p:txBody>
          <a:bodyPr/>
          <a:lstStyle/>
          <a:p>
            <a:fld id="{BB07FFF4-63F6-46A0-B230-9701C83DD105}" type="datetime3">
              <a:rPr lang="en-US" sz="1400" smtClean="0"/>
              <a:t>29 March 2022</a:t>
            </a:fld>
            <a:endParaRPr lang="en-US" sz="1400" dirty="0"/>
          </a:p>
        </p:txBody>
      </p:sp>
      <p:sp>
        <p:nvSpPr>
          <p:cNvPr id="7" name="Footer Placeholder 8"/>
          <p:cNvSpPr>
            <a:spLocks noGrp="1"/>
          </p:cNvSpPr>
          <p:nvPr>
            <p:ph type="ftr" sz="quarter" idx="11"/>
          </p:nvPr>
        </p:nvSpPr>
        <p:spPr>
          <a:xfrm>
            <a:off x="1403648" y="6165304"/>
            <a:ext cx="6768752" cy="936104"/>
          </a:xfrm>
        </p:spPr>
        <p:txBody>
          <a:bodyPr/>
          <a:lstStyle/>
          <a:p>
            <a:pPr eaLnBrk="0" hangingPunct="0">
              <a:spcBef>
                <a:spcPts val="300"/>
              </a:spcBef>
              <a:defRPr/>
            </a:pPr>
            <a:r>
              <a:rPr lang="en-US" sz="1400" dirty="0"/>
              <a:t>18CSS202J </a:t>
            </a:r>
            <a:r>
              <a:rPr lang="en-US" sz="1400" dirty="0" smtClean="0"/>
              <a:t>Computer Communications -  </a:t>
            </a:r>
            <a:r>
              <a:rPr lang="en-US" sz="1400" dirty="0"/>
              <a:t>Unit 2, Session 5</a:t>
            </a:r>
          </a:p>
          <a:p>
            <a:endParaRPr lang="en-US" dirty="0">
              <a:latin typeface="Arial" pitchFamily="34" charset="0"/>
              <a:cs typeface="Arial"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7534" y="-89263"/>
            <a:ext cx="1488962" cy="850099"/>
          </a:xfrm>
          <a:prstGeom prst="rect">
            <a:avLst/>
          </a:prstGeom>
        </p:spPr>
      </p:pic>
      <p:sp>
        <p:nvSpPr>
          <p:cNvPr id="6" name="Slide Number Placeholder 5"/>
          <p:cNvSpPr>
            <a:spLocks noGrp="1"/>
          </p:cNvSpPr>
          <p:nvPr>
            <p:ph type="sldNum" sz="quarter" idx="12"/>
          </p:nvPr>
        </p:nvSpPr>
        <p:spPr/>
        <p:txBody>
          <a:bodyPr/>
          <a:lstStyle/>
          <a:p>
            <a:fld id="{AF41C2A2-02E9-43D1-B738-FA6F899BA43D}" type="slidenum">
              <a:rPr lang="en-US" sz="1400" smtClean="0"/>
              <a:pPr/>
              <a:t>58</a:t>
            </a:fld>
            <a:endParaRPr lang="en-US" sz="1400"/>
          </a:p>
        </p:txBody>
      </p:sp>
      <p:pic>
        <p:nvPicPr>
          <p:cNvPr id="9" name="Picture 8" descr="private ip addresses"/>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132856"/>
            <a:ext cx="5328592" cy="2448272"/>
          </a:xfrm>
          <a:prstGeom prst="rect">
            <a:avLst/>
          </a:prstGeom>
          <a:noFill/>
          <a:ln>
            <a:noFill/>
          </a:ln>
        </p:spPr>
      </p:pic>
    </p:spTree>
    <p:extLst>
      <p:ext uri="{BB962C8B-B14F-4D97-AF65-F5344CB8AC3E}">
        <p14:creationId xmlns:p14="http://schemas.microsoft.com/office/powerpoint/2010/main" val="42667334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9392"/>
            <a:ext cx="8229600" cy="1143000"/>
          </a:xfrm>
        </p:spPr>
        <p:txBody>
          <a:bodyPr vert="horz" lIns="91440" tIns="45720" rIns="91440" bIns="45720" rtlCol="0" anchor="ctr">
            <a:noAutofit/>
          </a:bodyPr>
          <a:lstStyle/>
          <a:p>
            <a:pPr eaLnBrk="0" fontAlgn="base" hangingPunct="0">
              <a:spcAft>
                <a:spcPct val="0"/>
              </a:spcAft>
            </a:pPr>
            <a:r>
              <a:rPr lang="en-US" b="1" dirty="0">
                <a:solidFill>
                  <a:srgbClr val="002060"/>
                </a:solidFill>
                <a:cs typeface="Times New Roman" pitchFamily="18" charset="0"/>
              </a:rPr>
              <a:t>Special Addresses</a:t>
            </a:r>
          </a:p>
        </p:txBody>
      </p:sp>
      <p:sp>
        <p:nvSpPr>
          <p:cNvPr id="3" name="Content Placeholder 2"/>
          <p:cNvSpPr>
            <a:spLocks noGrp="1"/>
          </p:cNvSpPr>
          <p:nvPr>
            <p:ph idx="1"/>
          </p:nvPr>
        </p:nvSpPr>
        <p:spPr>
          <a:xfrm>
            <a:off x="251520" y="952128"/>
            <a:ext cx="8568952" cy="6293296"/>
          </a:xfrm>
        </p:spPr>
        <p:txBody>
          <a:bodyPr>
            <a:noAutofit/>
          </a:bodyPr>
          <a:lstStyle/>
          <a:p>
            <a:pPr marL="0" indent="0" algn="just">
              <a:lnSpc>
                <a:spcPts val="3000"/>
              </a:lnSpc>
              <a:spcBef>
                <a:spcPts val="200"/>
              </a:spcBef>
              <a:buNone/>
            </a:pPr>
            <a:r>
              <a:rPr lang="en-IN" sz="2400" b="1" dirty="0" smtClean="0">
                <a:solidFill>
                  <a:srgbClr val="000000"/>
                </a:solidFill>
                <a:latin typeface="+mj-lt"/>
                <a:ea typeface="Times New Roman"/>
                <a:cs typeface="Times New Roman"/>
              </a:rPr>
              <a:t>e) </a:t>
            </a:r>
            <a:r>
              <a:rPr lang="en-IN" sz="2400" b="1" dirty="0" smtClean="0"/>
              <a:t>Multicast </a:t>
            </a:r>
            <a:r>
              <a:rPr lang="en-IN" sz="2400" b="1" dirty="0"/>
              <a:t>Addresses</a:t>
            </a:r>
            <a:endParaRPr lang="en-US" sz="2400" b="1" dirty="0"/>
          </a:p>
          <a:p>
            <a:pPr marL="270510" algn="just">
              <a:lnSpc>
                <a:spcPct val="150000"/>
              </a:lnSpc>
              <a:spcAft>
                <a:spcPts val="0"/>
              </a:spcAft>
            </a:pPr>
            <a:r>
              <a:rPr lang="en-IN" sz="2000" dirty="0" smtClean="0">
                <a:solidFill>
                  <a:srgbClr val="000000"/>
                </a:solidFill>
                <a:latin typeface="+mj-lt"/>
                <a:ea typeface="Times New Roman"/>
              </a:rPr>
              <a:t>The </a:t>
            </a:r>
            <a:r>
              <a:rPr lang="en-IN" sz="2000" dirty="0">
                <a:solidFill>
                  <a:srgbClr val="000000"/>
                </a:solidFill>
                <a:latin typeface="+mj-lt"/>
                <a:ea typeface="Times New Roman"/>
              </a:rPr>
              <a:t>block </a:t>
            </a:r>
            <a:r>
              <a:rPr lang="en-IN" sz="2000" b="1" dirty="0">
                <a:solidFill>
                  <a:srgbClr val="000000"/>
                </a:solidFill>
                <a:latin typeface="+mj-lt"/>
                <a:ea typeface="Times New Roman"/>
              </a:rPr>
              <a:t>224.0.0.0/4</a:t>
            </a:r>
            <a:r>
              <a:rPr lang="en-IN" sz="2000" dirty="0">
                <a:solidFill>
                  <a:srgbClr val="000000"/>
                </a:solidFill>
                <a:latin typeface="+mj-lt"/>
                <a:ea typeface="Times New Roman"/>
              </a:rPr>
              <a:t> has the multicast address. The length of the </a:t>
            </a:r>
            <a:r>
              <a:rPr lang="en-IN" sz="2000" b="1" dirty="0">
                <a:solidFill>
                  <a:srgbClr val="000000"/>
                </a:solidFill>
                <a:latin typeface="+mj-lt"/>
                <a:ea typeface="Times New Roman"/>
              </a:rPr>
              <a:t>prefix</a:t>
            </a:r>
            <a:r>
              <a:rPr lang="en-IN" sz="2000" dirty="0">
                <a:solidFill>
                  <a:srgbClr val="000000"/>
                </a:solidFill>
                <a:latin typeface="+mj-lt"/>
                <a:ea typeface="Times New Roman"/>
              </a:rPr>
              <a:t> is </a:t>
            </a:r>
            <a:r>
              <a:rPr lang="en-IN" sz="2000" b="1" dirty="0" smtClean="0">
                <a:solidFill>
                  <a:srgbClr val="000000"/>
                </a:solidFill>
                <a:latin typeface="+mj-lt"/>
                <a:ea typeface="Times New Roman"/>
              </a:rPr>
              <a:t>4</a:t>
            </a:r>
            <a:r>
              <a:rPr lang="en-IN" sz="2000" dirty="0" smtClean="0">
                <a:solidFill>
                  <a:srgbClr val="000000"/>
                </a:solidFill>
                <a:latin typeface="+mj-lt"/>
                <a:ea typeface="Times New Roman"/>
              </a:rPr>
              <a:t>.</a:t>
            </a:r>
          </a:p>
          <a:p>
            <a:pPr marL="270510" algn="just">
              <a:lnSpc>
                <a:spcPct val="150000"/>
              </a:lnSpc>
              <a:spcAft>
                <a:spcPts val="0"/>
              </a:spcAft>
            </a:pPr>
            <a:r>
              <a:rPr lang="en-IN" sz="2000" dirty="0" smtClean="0">
                <a:solidFill>
                  <a:srgbClr val="000000"/>
                </a:solidFill>
                <a:latin typeface="+mj-lt"/>
                <a:ea typeface="Times New Roman"/>
              </a:rPr>
              <a:t>The </a:t>
            </a:r>
            <a:r>
              <a:rPr lang="en-IN" sz="2000" dirty="0">
                <a:solidFill>
                  <a:srgbClr val="000000"/>
                </a:solidFill>
                <a:latin typeface="+mj-lt"/>
                <a:ea typeface="Times New Roman"/>
              </a:rPr>
              <a:t>number of addresses used for multicast communication is </a:t>
            </a:r>
            <a:endParaRPr lang="en-US" sz="2000" dirty="0">
              <a:latin typeface="+mj-lt"/>
              <a:ea typeface="Times New Roman"/>
            </a:endParaRPr>
          </a:p>
          <a:p>
            <a:pPr marL="0" indent="0" algn="just">
              <a:lnSpc>
                <a:spcPct val="150000"/>
              </a:lnSpc>
              <a:spcAft>
                <a:spcPts val="0"/>
              </a:spcAft>
              <a:buNone/>
            </a:pPr>
            <a:r>
              <a:rPr lang="en-IN" sz="2000" dirty="0">
                <a:solidFill>
                  <a:srgbClr val="000000"/>
                </a:solidFill>
                <a:latin typeface="+mj-lt"/>
                <a:ea typeface="Times New Roman"/>
              </a:rPr>
              <a:t> </a:t>
            </a:r>
            <a:r>
              <a:rPr lang="en-IN" sz="2000" dirty="0" smtClean="0">
                <a:solidFill>
                  <a:srgbClr val="000000"/>
                </a:solidFill>
                <a:latin typeface="+mj-lt"/>
                <a:ea typeface="Times New Roman"/>
              </a:rPr>
              <a:t>      2</a:t>
            </a:r>
            <a:r>
              <a:rPr lang="en-IN" sz="2000" baseline="30000" dirty="0" smtClean="0">
                <a:solidFill>
                  <a:srgbClr val="000000"/>
                </a:solidFill>
                <a:latin typeface="+mj-lt"/>
                <a:ea typeface="Times New Roman"/>
              </a:rPr>
              <a:t>32-4</a:t>
            </a:r>
            <a:r>
              <a:rPr lang="en-IN" sz="2000" baseline="30000" dirty="0">
                <a:solidFill>
                  <a:srgbClr val="000000"/>
                </a:solidFill>
                <a:latin typeface="+mj-lt"/>
                <a:ea typeface="Times New Roman"/>
              </a:rPr>
              <a:t> </a:t>
            </a:r>
            <a:r>
              <a:rPr lang="en-IN" sz="2000" dirty="0">
                <a:solidFill>
                  <a:srgbClr val="000000"/>
                </a:solidFill>
                <a:latin typeface="+mj-lt"/>
                <a:ea typeface="Times New Roman"/>
              </a:rPr>
              <a:t>= 2</a:t>
            </a:r>
            <a:r>
              <a:rPr lang="en-IN" sz="2000" baseline="30000" dirty="0">
                <a:solidFill>
                  <a:srgbClr val="000000"/>
                </a:solidFill>
                <a:latin typeface="+mj-lt"/>
                <a:ea typeface="Times New Roman"/>
              </a:rPr>
              <a:t>28 </a:t>
            </a:r>
            <a:r>
              <a:rPr lang="en-IN" sz="2000" dirty="0">
                <a:solidFill>
                  <a:srgbClr val="000000"/>
                </a:solidFill>
                <a:latin typeface="+mj-lt"/>
                <a:ea typeface="Times New Roman"/>
              </a:rPr>
              <a:t>= </a:t>
            </a:r>
            <a:r>
              <a:rPr lang="en-IN" sz="2000" b="1" dirty="0">
                <a:solidFill>
                  <a:srgbClr val="000000"/>
                </a:solidFill>
                <a:latin typeface="+mj-lt"/>
                <a:ea typeface="Times New Roman"/>
              </a:rPr>
              <a:t>26,84,35,456</a:t>
            </a:r>
            <a:r>
              <a:rPr lang="en-IN" sz="2000" dirty="0">
                <a:solidFill>
                  <a:srgbClr val="000000"/>
                </a:solidFill>
                <a:latin typeface="+mj-lt"/>
                <a:ea typeface="Times New Roman"/>
              </a:rPr>
              <a:t>.</a:t>
            </a:r>
            <a:endParaRPr lang="en-US" sz="2000" dirty="0">
              <a:latin typeface="+mj-lt"/>
              <a:ea typeface="Times New Roman"/>
            </a:endParaRPr>
          </a:p>
          <a:p>
            <a:pPr marL="270510" algn="just">
              <a:lnSpc>
                <a:spcPct val="150000"/>
              </a:lnSpc>
              <a:spcAft>
                <a:spcPts val="0"/>
              </a:spcAft>
            </a:pPr>
            <a:r>
              <a:rPr lang="en-IN" sz="2000" dirty="0">
                <a:solidFill>
                  <a:srgbClr val="000000"/>
                </a:solidFill>
                <a:latin typeface="+mj-lt"/>
                <a:ea typeface="Times New Roman"/>
              </a:rPr>
              <a:t>The multicast address is assigned to the group of the host instead of one single host. </a:t>
            </a:r>
          </a:p>
          <a:p>
            <a:pPr marL="270510" algn="just">
              <a:lnSpc>
                <a:spcPct val="150000"/>
              </a:lnSpc>
              <a:spcAft>
                <a:spcPts val="0"/>
              </a:spcAft>
            </a:pPr>
            <a:r>
              <a:rPr lang="en-IN" sz="2000" dirty="0" smtClean="0">
                <a:solidFill>
                  <a:srgbClr val="000000"/>
                </a:solidFill>
                <a:latin typeface="+mj-lt"/>
                <a:ea typeface="Times New Roman"/>
              </a:rPr>
              <a:t>The </a:t>
            </a:r>
            <a:r>
              <a:rPr lang="en-IN" sz="2000" dirty="0">
                <a:solidFill>
                  <a:srgbClr val="000000"/>
                </a:solidFill>
                <a:latin typeface="+mj-lt"/>
                <a:ea typeface="Times New Roman"/>
              </a:rPr>
              <a:t>packet sent to the multicast address is delivered to all the host of that group.</a:t>
            </a:r>
            <a:endParaRPr lang="en-US" sz="2000" dirty="0">
              <a:latin typeface="+mj-lt"/>
              <a:ea typeface="Times New Roman"/>
            </a:endParaRPr>
          </a:p>
          <a:p>
            <a:pPr marL="270510" algn="just">
              <a:lnSpc>
                <a:spcPct val="150000"/>
              </a:lnSpc>
              <a:spcAft>
                <a:spcPts val="0"/>
              </a:spcAft>
            </a:pPr>
            <a:endParaRPr lang="en-US" sz="2000" dirty="0">
              <a:latin typeface="+mj-lt"/>
              <a:ea typeface="Times New Roman"/>
            </a:endParaRPr>
          </a:p>
        </p:txBody>
      </p:sp>
      <p:sp>
        <p:nvSpPr>
          <p:cNvPr id="4" name="Date Placeholder 3"/>
          <p:cNvSpPr>
            <a:spLocks noGrp="1"/>
          </p:cNvSpPr>
          <p:nvPr>
            <p:ph type="dt" sz="half" idx="10"/>
          </p:nvPr>
        </p:nvSpPr>
        <p:spPr/>
        <p:txBody>
          <a:bodyPr/>
          <a:lstStyle/>
          <a:p>
            <a:fld id="{BB07FFF4-63F6-46A0-B230-9701C83DD105}" type="datetime3">
              <a:rPr lang="en-US" sz="1400" smtClean="0"/>
              <a:t>29 March 2022</a:t>
            </a:fld>
            <a:endParaRPr lang="en-US" sz="1400" dirty="0"/>
          </a:p>
        </p:txBody>
      </p:sp>
      <p:sp>
        <p:nvSpPr>
          <p:cNvPr id="7" name="Footer Placeholder 8"/>
          <p:cNvSpPr>
            <a:spLocks noGrp="1"/>
          </p:cNvSpPr>
          <p:nvPr>
            <p:ph type="ftr" sz="quarter" idx="11"/>
          </p:nvPr>
        </p:nvSpPr>
        <p:spPr>
          <a:xfrm>
            <a:off x="1403648" y="6165304"/>
            <a:ext cx="6768752" cy="936104"/>
          </a:xfrm>
        </p:spPr>
        <p:txBody>
          <a:bodyPr/>
          <a:lstStyle/>
          <a:p>
            <a:pPr eaLnBrk="0" hangingPunct="0">
              <a:spcBef>
                <a:spcPts val="300"/>
              </a:spcBef>
              <a:defRPr/>
            </a:pPr>
            <a:r>
              <a:rPr lang="en-US" sz="1400" dirty="0"/>
              <a:t>18CSS202J </a:t>
            </a:r>
            <a:r>
              <a:rPr lang="en-US" sz="1400" dirty="0" smtClean="0"/>
              <a:t>Computer Communications -  </a:t>
            </a:r>
            <a:r>
              <a:rPr lang="en-US" sz="1400" dirty="0"/>
              <a:t>Unit 2, Session 5</a:t>
            </a:r>
          </a:p>
          <a:p>
            <a:endParaRPr lang="en-US" dirty="0">
              <a:latin typeface="Arial" pitchFamily="34" charset="0"/>
              <a:cs typeface="Arial"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7534" y="-89263"/>
            <a:ext cx="1488962" cy="850099"/>
          </a:xfrm>
          <a:prstGeom prst="rect">
            <a:avLst/>
          </a:prstGeom>
        </p:spPr>
      </p:pic>
      <p:sp>
        <p:nvSpPr>
          <p:cNvPr id="6" name="Slide Number Placeholder 5"/>
          <p:cNvSpPr>
            <a:spLocks noGrp="1"/>
          </p:cNvSpPr>
          <p:nvPr>
            <p:ph type="sldNum" sz="quarter" idx="12"/>
          </p:nvPr>
        </p:nvSpPr>
        <p:spPr/>
        <p:txBody>
          <a:bodyPr/>
          <a:lstStyle/>
          <a:p>
            <a:fld id="{AF41C2A2-02E9-43D1-B738-FA6F899BA43D}" type="slidenum">
              <a:rPr lang="en-US" sz="1400" smtClean="0"/>
              <a:pPr/>
              <a:t>59</a:t>
            </a:fld>
            <a:endParaRPr lang="en-US" sz="1400"/>
          </a:p>
        </p:txBody>
      </p:sp>
    </p:spTree>
    <p:extLst>
      <p:ext uri="{BB962C8B-B14F-4D97-AF65-F5344CB8AC3E}">
        <p14:creationId xmlns:p14="http://schemas.microsoft.com/office/powerpoint/2010/main" val="24930395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IPv4</a:t>
            </a:r>
          </a:p>
        </p:txBody>
      </p:sp>
      <p:sp>
        <p:nvSpPr>
          <p:cNvPr id="3" name="Content Placeholder 2"/>
          <p:cNvSpPr>
            <a:spLocks noGrp="1"/>
          </p:cNvSpPr>
          <p:nvPr>
            <p:ph idx="1"/>
          </p:nvPr>
        </p:nvSpPr>
        <p:spPr/>
        <p:txBody>
          <a:bodyPr>
            <a:noAutofit/>
          </a:bodyPr>
          <a:lstStyle/>
          <a:p>
            <a:pPr>
              <a:lnSpc>
                <a:spcPct val="150000"/>
              </a:lnSpc>
            </a:pPr>
            <a:r>
              <a:rPr lang="en-IN" sz="2400" dirty="0"/>
              <a:t>32 bits long</a:t>
            </a:r>
          </a:p>
          <a:p>
            <a:pPr lvl="1">
              <a:lnSpc>
                <a:spcPct val="150000"/>
              </a:lnSpc>
            </a:pPr>
            <a:r>
              <a:rPr lang="en-IN" sz="2000" dirty="0"/>
              <a:t>An </a:t>
            </a:r>
            <a:r>
              <a:rPr lang="en-IN" sz="2000" b="1" dirty="0"/>
              <a:t>IPv4 address is a 32-bit address that </a:t>
            </a:r>
            <a:r>
              <a:rPr lang="en-IN" sz="2000" b="1" i="1" dirty="0"/>
              <a:t>uniquely and universally defines the connection </a:t>
            </a:r>
            <a:r>
              <a:rPr lang="en-IN" sz="2000" dirty="0"/>
              <a:t>of a device (for example, a computer or a router) to the Internet.</a:t>
            </a:r>
          </a:p>
          <a:p>
            <a:pPr>
              <a:lnSpc>
                <a:spcPct val="150000"/>
              </a:lnSpc>
            </a:pPr>
            <a:r>
              <a:rPr lang="en-IN" sz="2400" dirty="0"/>
              <a:t>Unique and Universal.</a:t>
            </a:r>
          </a:p>
          <a:p>
            <a:pPr lvl="1">
              <a:lnSpc>
                <a:spcPct val="150000"/>
              </a:lnSpc>
            </a:pPr>
            <a:r>
              <a:rPr lang="en-IN" sz="2000" dirty="0"/>
              <a:t>Two devices on the Internet can never have the same address at the same time</a:t>
            </a:r>
          </a:p>
          <a:p>
            <a:pPr lvl="1">
              <a:lnSpc>
                <a:spcPct val="150000"/>
              </a:lnSpc>
            </a:pPr>
            <a:r>
              <a:rPr lang="en-IN" sz="2000" dirty="0"/>
              <a:t>Addressing system must be accepted by any host that wants to be connected to the Internet.</a:t>
            </a:r>
          </a:p>
          <a:p>
            <a:pPr>
              <a:lnSpc>
                <a:spcPct val="150000"/>
              </a:lnSpc>
            </a:pPr>
            <a:endParaRPr lang="en-IN" sz="2400" dirty="0"/>
          </a:p>
        </p:txBody>
      </p:sp>
      <p:pic>
        <p:nvPicPr>
          <p:cNvPr id="4" name="Google Shape;203;p29" descr="download.png"/>
          <p:cNvPicPr preferRelativeResize="0"/>
          <p:nvPr/>
        </p:nvPicPr>
        <p:blipFill rotWithShape="1">
          <a:blip r:embed="rId2">
            <a:alphaModFix/>
          </a:blip>
          <a:srcRect/>
          <a:stretch/>
        </p:blipFill>
        <p:spPr>
          <a:xfrm>
            <a:off x="6457950" y="152400"/>
            <a:ext cx="2686050" cy="914400"/>
          </a:xfrm>
          <a:prstGeom prst="rect">
            <a:avLst/>
          </a:prstGeom>
          <a:noFill/>
          <a:ln>
            <a:noFill/>
          </a:ln>
        </p:spPr>
      </p:pic>
    </p:spTree>
    <p:extLst>
      <p:ext uri="{BB962C8B-B14F-4D97-AF65-F5344CB8AC3E}">
        <p14:creationId xmlns:p14="http://schemas.microsoft.com/office/powerpoint/2010/main" val="14446330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9392"/>
            <a:ext cx="8229600" cy="1143000"/>
          </a:xfrm>
        </p:spPr>
        <p:txBody>
          <a:bodyPr vert="horz" lIns="91440" tIns="45720" rIns="91440" bIns="45720" rtlCol="0" anchor="ctr">
            <a:noAutofit/>
          </a:bodyPr>
          <a:lstStyle/>
          <a:p>
            <a:pPr eaLnBrk="0" fontAlgn="base" hangingPunct="0">
              <a:spcAft>
                <a:spcPct val="0"/>
              </a:spcAft>
            </a:pPr>
            <a:r>
              <a:rPr lang="en-US" b="1" dirty="0">
                <a:solidFill>
                  <a:srgbClr val="002060"/>
                </a:solidFill>
                <a:cs typeface="Times New Roman" pitchFamily="18" charset="0"/>
              </a:rPr>
              <a:t>Special Addresses</a:t>
            </a:r>
          </a:p>
        </p:txBody>
      </p:sp>
      <p:sp>
        <p:nvSpPr>
          <p:cNvPr id="3" name="Content Placeholder 2"/>
          <p:cNvSpPr>
            <a:spLocks noGrp="1"/>
          </p:cNvSpPr>
          <p:nvPr>
            <p:ph idx="1"/>
          </p:nvPr>
        </p:nvSpPr>
        <p:spPr>
          <a:xfrm>
            <a:off x="457200" y="1024136"/>
            <a:ext cx="8363272" cy="5357192"/>
          </a:xfrm>
        </p:spPr>
        <p:txBody>
          <a:bodyPr>
            <a:normAutofit/>
          </a:bodyPr>
          <a:lstStyle/>
          <a:p>
            <a:pPr marL="0" indent="0" algn="ctr">
              <a:lnSpc>
                <a:spcPct val="160000"/>
              </a:lnSpc>
              <a:buNone/>
            </a:pPr>
            <a:r>
              <a:rPr lang="en-IN" sz="2800" b="1" dirty="0" smtClean="0"/>
              <a:t>2. Special </a:t>
            </a:r>
            <a:r>
              <a:rPr lang="en-IN" sz="2800" b="1" dirty="0"/>
              <a:t>IP Addresses in Each Block</a:t>
            </a:r>
            <a:endParaRPr lang="en-US" sz="3000" b="1" dirty="0"/>
          </a:p>
          <a:p>
            <a:pPr algn="just">
              <a:lnSpc>
                <a:spcPct val="150000"/>
              </a:lnSpc>
              <a:spcAft>
                <a:spcPts val="0"/>
              </a:spcAft>
            </a:pPr>
            <a:r>
              <a:rPr lang="en-IN" sz="2400" dirty="0">
                <a:solidFill>
                  <a:srgbClr val="000000"/>
                </a:solidFill>
                <a:latin typeface="+mj-lt"/>
                <a:ea typeface="Times New Roman"/>
              </a:rPr>
              <a:t>There are two special addresses which are in each block:</a:t>
            </a:r>
            <a:endParaRPr lang="en-US" sz="2400" dirty="0">
              <a:latin typeface="+mj-lt"/>
              <a:ea typeface="Times New Roman"/>
            </a:endParaRPr>
          </a:p>
          <a:p>
            <a:pPr lvl="0" algn="just">
              <a:lnSpc>
                <a:spcPct val="150000"/>
              </a:lnSpc>
              <a:buFont typeface="+mj-lt"/>
              <a:buAutoNum type="alphaLcParenR"/>
            </a:pPr>
            <a:r>
              <a:rPr lang="en-IN" sz="2400" dirty="0">
                <a:solidFill>
                  <a:srgbClr val="000000"/>
                </a:solidFill>
                <a:latin typeface="+mj-lt"/>
                <a:ea typeface="Calibri"/>
                <a:cs typeface="Times New Roman"/>
              </a:rPr>
              <a:t>Network Address</a:t>
            </a:r>
            <a:endParaRPr lang="en-US" sz="2400" dirty="0">
              <a:latin typeface="+mj-lt"/>
              <a:ea typeface="Calibri"/>
              <a:cs typeface="Times New Roman"/>
            </a:endParaRPr>
          </a:p>
          <a:p>
            <a:pPr lvl="0" algn="just">
              <a:lnSpc>
                <a:spcPct val="150000"/>
              </a:lnSpc>
              <a:buFont typeface="+mj-lt"/>
              <a:buAutoNum type="alphaLcParenR"/>
            </a:pPr>
            <a:r>
              <a:rPr lang="en-IN" sz="2400" dirty="0">
                <a:solidFill>
                  <a:srgbClr val="000000"/>
                </a:solidFill>
                <a:latin typeface="+mj-lt"/>
                <a:ea typeface="Calibri"/>
                <a:cs typeface="Times New Roman"/>
              </a:rPr>
              <a:t>Direct Broadcast </a:t>
            </a:r>
            <a:r>
              <a:rPr lang="en-IN" sz="2400" dirty="0" smtClean="0">
                <a:solidFill>
                  <a:srgbClr val="000000"/>
                </a:solidFill>
                <a:latin typeface="+mj-lt"/>
                <a:ea typeface="Calibri"/>
                <a:cs typeface="Times New Roman"/>
              </a:rPr>
              <a:t>Address</a:t>
            </a:r>
            <a:endParaRPr lang="en-US" sz="2400" dirty="0"/>
          </a:p>
        </p:txBody>
      </p:sp>
      <p:sp>
        <p:nvSpPr>
          <p:cNvPr id="4" name="Date Placeholder 3"/>
          <p:cNvSpPr>
            <a:spLocks noGrp="1"/>
          </p:cNvSpPr>
          <p:nvPr>
            <p:ph type="dt" sz="half" idx="10"/>
          </p:nvPr>
        </p:nvSpPr>
        <p:spPr/>
        <p:txBody>
          <a:bodyPr/>
          <a:lstStyle/>
          <a:p>
            <a:fld id="{BB07FFF4-63F6-46A0-B230-9701C83DD105}" type="datetime3">
              <a:rPr lang="en-US" sz="1400" smtClean="0"/>
              <a:t>29 March 2022</a:t>
            </a:fld>
            <a:endParaRPr lang="en-US" sz="1400" dirty="0"/>
          </a:p>
        </p:txBody>
      </p:sp>
      <p:sp>
        <p:nvSpPr>
          <p:cNvPr id="7" name="Footer Placeholder 8"/>
          <p:cNvSpPr>
            <a:spLocks noGrp="1"/>
          </p:cNvSpPr>
          <p:nvPr>
            <p:ph type="ftr" sz="quarter" idx="11"/>
          </p:nvPr>
        </p:nvSpPr>
        <p:spPr>
          <a:xfrm>
            <a:off x="1403648" y="6165304"/>
            <a:ext cx="6768752" cy="936104"/>
          </a:xfrm>
        </p:spPr>
        <p:txBody>
          <a:bodyPr/>
          <a:lstStyle/>
          <a:p>
            <a:pPr eaLnBrk="0" hangingPunct="0">
              <a:spcBef>
                <a:spcPts val="300"/>
              </a:spcBef>
              <a:defRPr/>
            </a:pPr>
            <a:r>
              <a:rPr lang="en-US" sz="1400" dirty="0"/>
              <a:t>18CSS202J </a:t>
            </a:r>
            <a:r>
              <a:rPr lang="en-US" sz="1400" dirty="0" smtClean="0"/>
              <a:t>Computer Communications -  </a:t>
            </a:r>
            <a:r>
              <a:rPr lang="en-US" sz="1400" dirty="0"/>
              <a:t>Unit 2, Session 5</a:t>
            </a:r>
          </a:p>
          <a:p>
            <a:endParaRPr lang="en-US" dirty="0">
              <a:latin typeface="Arial" pitchFamily="34" charset="0"/>
              <a:cs typeface="Arial"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7534" y="-89263"/>
            <a:ext cx="1488962" cy="850099"/>
          </a:xfrm>
          <a:prstGeom prst="rect">
            <a:avLst/>
          </a:prstGeom>
        </p:spPr>
      </p:pic>
      <p:sp>
        <p:nvSpPr>
          <p:cNvPr id="6" name="Slide Number Placeholder 5"/>
          <p:cNvSpPr>
            <a:spLocks noGrp="1"/>
          </p:cNvSpPr>
          <p:nvPr>
            <p:ph type="sldNum" sz="quarter" idx="12"/>
          </p:nvPr>
        </p:nvSpPr>
        <p:spPr/>
        <p:txBody>
          <a:bodyPr/>
          <a:lstStyle/>
          <a:p>
            <a:fld id="{AF41C2A2-02E9-43D1-B738-FA6F899BA43D}" type="slidenum">
              <a:rPr lang="en-US" sz="1400" smtClean="0"/>
              <a:pPr/>
              <a:t>60</a:t>
            </a:fld>
            <a:endParaRPr lang="en-US" sz="1400"/>
          </a:p>
        </p:txBody>
      </p:sp>
    </p:spTree>
    <p:extLst>
      <p:ext uri="{BB962C8B-B14F-4D97-AF65-F5344CB8AC3E}">
        <p14:creationId xmlns:p14="http://schemas.microsoft.com/office/powerpoint/2010/main" val="26721776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9392"/>
            <a:ext cx="8229600" cy="1143000"/>
          </a:xfrm>
        </p:spPr>
        <p:txBody>
          <a:bodyPr vert="horz" lIns="91440" tIns="45720" rIns="91440" bIns="45720" rtlCol="0" anchor="ctr">
            <a:noAutofit/>
          </a:bodyPr>
          <a:lstStyle/>
          <a:p>
            <a:pPr eaLnBrk="0" fontAlgn="base" hangingPunct="0">
              <a:spcAft>
                <a:spcPct val="0"/>
              </a:spcAft>
            </a:pPr>
            <a:r>
              <a:rPr lang="en-US" b="1" dirty="0">
                <a:solidFill>
                  <a:srgbClr val="002060"/>
                </a:solidFill>
                <a:cs typeface="Times New Roman" pitchFamily="18" charset="0"/>
              </a:rPr>
              <a:t>Special Addresses</a:t>
            </a:r>
          </a:p>
        </p:txBody>
      </p:sp>
      <p:sp>
        <p:nvSpPr>
          <p:cNvPr id="3" name="Content Placeholder 2"/>
          <p:cNvSpPr>
            <a:spLocks noGrp="1"/>
          </p:cNvSpPr>
          <p:nvPr>
            <p:ph idx="1"/>
          </p:nvPr>
        </p:nvSpPr>
        <p:spPr>
          <a:xfrm>
            <a:off x="251520" y="692696"/>
            <a:ext cx="8568952" cy="6293296"/>
          </a:xfrm>
        </p:spPr>
        <p:txBody>
          <a:bodyPr>
            <a:noAutofit/>
          </a:bodyPr>
          <a:lstStyle/>
          <a:p>
            <a:pPr marL="0" indent="0" algn="just">
              <a:lnSpc>
                <a:spcPts val="3000"/>
              </a:lnSpc>
              <a:spcBef>
                <a:spcPts val="200"/>
              </a:spcBef>
              <a:buNone/>
            </a:pPr>
            <a:r>
              <a:rPr lang="en-IN" sz="2400" b="1" dirty="0" smtClean="0">
                <a:solidFill>
                  <a:srgbClr val="000000"/>
                </a:solidFill>
                <a:latin typeface="+mj-lt"/>
                <a:ea typeface="Times New Roman"/>
                <a:cs typeface="Times New Roman"/>
              </a:rPr>
              <a:t>a) </a:t>
            </a:r>
            <a:r>
              <a:rPr lang="en-IN" sz="2400" b="1" dirty="0" smtClean="0"/>
              <a:t> </a:t>
            </a:r>
            <a:r>
              <a:rPr lang="en-IN" sz="2400" b="1" dirty="0"/>
              <a:t>Network Address</a:t>
            </a:r>
          </a:p>
          <a:p>
            <a:pPr algn="just">
              <a:lnSpc>
                <a:spcPct val="150000"/>
              </a:lnSpc>
            </a:pPr>
            <a:r>
              <a:rPr lang="en-IN" sz="2000" dirty="0" smtClean="0"/>
              <a:t>In </a:t>
            </a:r>
            <a:r>
              <a:rPr lang="en-IN" sz="2000" dirty="0"/>
              <a:t>classful and classless addressing the first address of the block is the network address itself. </a:t>
            </a:r>
            <a:endParaRPr lang="en-IN" sz="2000" dirty="0" smtClean="0"/>
          </a:p>
          <a:p>
            <a:pPr algn="just">
              <a:lnSpc>
                <a:spcPct val="150000"/>
              </a:lnSpc>
            </a:pPr>
            <a:r>
              <a:rPr lang="en-IN" sz="2000" dirty="0" smtClean="0"/>
              <a:t>The</a:t>
            </a:r>
            <a:r>
              <a:rPr lang="en-IN" sz="2000" dirty="0"/>
              <a:t> </a:t>
            </a:r>
            <a:r>
              <a:rPr lang="en-IN" sz="2000" b="1" dirty="0"/>
              <a:t>first address</a:t>
            </a:r>
            <a:r>
              <a:rPr lang="en-IN" sz="2000" dirty="0"/>
              <a:t> of the block has </a:t>
            </a:r>
            <a:r>
              <a:rPr lang="en-IN" sz="2000" b="1" dirty="0"/>
              <a:t>all</a:t>
            </a:r>
            <a:r>
              <a:rPr lang="en-IN" sz="2000" dirty="0"/>
              <a:t> the </a:t>
            </a:r>
            <a:r>
              <a:rPr lang="en-IN" sz="2000" b="1" dirty="0"/>
              <a:t>suffix bits</a:t>
            </a:r>
            <a:r>
              <a:rPr lang="en-IN" sz="2000" dirty="0"/>
              <a:t> as ‘</a:t>
            </a:r>
            <a:r>
              <a:rPr lang="en-IN" sz="2000" b="1" dirty="0"/>
              <a:t>0</a:t>
            </a:r>
            <a:r>
              <a:rPr lang="en-IN" sz="2000" dirty="0"/>
              <a:t>’. </a:t>
            </a:r>
            <a:endParaRPr lang="en-IN" sz="2000" dirty="0" smtClean="0"/>
          </a:p>
          <a:p>
            <a:pPr algn="just">
              <a:lnSpc>
                <a:spcPct val="150000"/>
              </a:lnSpc>
            </a:pPr>
            <a:r>
              <a:rPr lang="en-IN" sz="2000" dirty="0" smtClean="0"/>
              <a:t>The </a:t>
            </a:r>
            <a:r>
              <a:rPr lang="en-IN" sz="2000" dirty="0"/>
              <a:t>network address is not allocated to any of the hosts in the network.</a:t>
            </a:r>
            <a:endParaRPr lang="en-US" sz="2000" dirty="0"/>
          </a:p>
          <a:p>
            <a:pPr algn="just">
              <a:lnSpc>
                <a:spcPct val="150000"/>
              </a:lnSpc>
            </a:pPr>
            <a:r>
              <a:rPr lang="en-IN" sz="2000" dirty="0"/>
              <a:t>If the block has been subnetted and the network has been divided into </a:t>
            </a:r>
            <a:r>
              <a:rPr lang="en-IN" sz="2000" b="1" dirty="0"/>
              <a:t>subnetwork</a:t>
            </a:r>
            <a:r>
              <a:rPr lang="en-IN" sz="2000" dirty="0"/>
              <a:t> then the first address of subnetwork will play the same role as the network address. The first address of the subnetwork is also termed as </a:t>
            </a:r>
            <a:r>
              <a:rPr lang="en-IN" sz="2000" b="1" dirty="0"/>
              <a:t>subnetwork address</a:t>
            </a:r>
            <a:r>
              <a:rPr lang="en-IN" sz="2000" dirty="0"/>
              <a:t> and this subnetwork address will not be assigned to any host in the subnetwork.</a:t>
            </a:r>
            <a:endParaRPr lang="en-US" sz="2000" dirty="0"/>
          </a:p>
          <a:p>
            <a:pPr algn="just">
              <a:lnSpc>
                <a:spcPts val="3100"/>
              </a:lnSpc>
            </a:pPr>
            <a:r>
              <a:rPr lang="en-IN" sz="2000" dirty="0"/>
              <a:t>In case the assigned block is </a:t>
            </a:r>
            <a:r>
              <a:rPr lang="en-IN" sz="2000" b="1" dirty="0"/>
              <a:t>too small</a:t>
            </a:r>
            <a:r>
              <a:rPr lang="en-IN" sz="2000" dirty="0"/>
              <a:t> then it is not possible to consider some of the addresses in the block as special address</a:t>
            </a:r>
            <a:r>
              <a:rPr lang="en-IN" sz="2000" dirty="0" smtClean="0"/>
              <a:t>.</a:t>
            </a:r>
            <a:endParaRPr lang="en-US" sz="2000" dirty="0">
              <a:latin typeface="+mj-lt"/>
              <a:ea typeface="Times New Roman"/>
            </a:endParaRPr>
          </a:p>
        </p:txBody>
      </p:sp>
      <p:sp>
        <p:nvSpPr>
          <p:cNvPr id="4" name="Date Placeholder 3"/>
          <p:cNvSpPr>
            <a:spLocks noGrp="1"/>
          </p:cNvSpPr>
          <p:nvPr>
            <p:ph type="dt" sz="half" idx="10"/>
          </p:nvPr>
        </p:nvSpPr>
        <p:spPr/>
        <p:txBody>
          <a:bodyPr/>
          <a:lstStyle/>
          <a:p>
            <a:fld id="{BB07FFF4-63F6-46A0-B230-9701C83DD105}" type="datetime3">
              <a:rPr lang="en-US" sz="1400" smtClean="0"/>
              <a:t>29 March 2022</a:t>
            </a:fld>
            <a:endParaRPr lang="en-US" sz="1400" dirty="0"/>
          </a:p>
        </p:txBody>
      </p:sp>
      <p:sp>
        <p:nvSpPr>
          <p:cNvPr id="7" name="Footer Placeholder 8"/>
          <p:cNvSpPr>
            <a:spLocks noGrp="1"/>
          </p:cNvSpPr>
          <p:nvPr>
            <p:ph type="ftr" sz="quarter" idx="11"/>
          </p:nvPr>
        </p:nvSpPr>
        <p:spPr>
          <a:xfrm>
            <a:off x="1403648" y="6165304"/>
            <a:ext cx="6768752" cy="936104"/>
          </a:xfrm>
        </p:spPr>
        <p:txBody>
          <a:bodyPr/>
          <a:lstStyle/>
          <a:p>
            <a:pPr eaLnBrk="0" hangingPunct="0">
              <a:spcBef>
                <a:spcPts val="300"/>
              </a:spcBef>
              <a:defRPr/>
            </a:pPr>
            <a:r>
              <a:rPr lang="en-US" sz="1400" dirty="0"/>
              <a:t>18CSS202J </a:t>
            </a:r>
            <a:r>
              <a:rPr lang="en-US" sz="1400" dirty="0" smtClean="0"/>
              <a:t>Computer Communications -  </a:t>
            </a:r>
            <a:r>
              <a:rPr lang="en-US" sz="1400" dirty="0"/>
              <a:t>Unit 2, Session 5</a:t>
            </a:r>
          </a:p>
          <a:p>
            <a:endParaRPr lang="en-US" dirty="0">
              <a:latin typeface="Arial" pitchFamily="34" charset="0"/>
              <a:cs typeface="Arial"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7534" y="-89263"/>
            <a:ext cx="1488962" cy="850099"/>
          </a:xfrm>
          <a:prstGeom prst="rect">
            <a:avLst/>
          </a:prstGeom>
        </p:spPr>
      </p:pic>
      <p:sp>
        <p:nvSpPr>
          <p:cNvPr id="6" name="Slide Number Placeholder 5"/>
          <p:cNvSpPr>
            <a:spLocks noGrp="1"/>
          </p:cNvSpPr>
          <p:nvPr>
            <p:ph type="sldNum" sz="quarter" idx="12"/>
          </p:nvPr>
        </p:nvSpPr>
        <p:spPr/>
        <p:txBody>
          <a:bodyPr/>
          <a:lstStyle/>
          <a:p>
            <a:fld id="{AF41C2A2-02E9-43D1-B738-FA6F899BA43D}" type="slidenum">
              <a:rPr lang="en-US" sz="1400" smtClean="0"/>
              <a:pPr/>
              <a:t>61</a:t>
            </a:fld>
            <a:endParaRPr lang="en-US" sz="1400"/>
          </a:p>
        </p:txBody>
      </p:sp>
    </p:spTree>
    <p:extLst>
      <p:ext uri="{BB962C8B-B14F-4D97-AF65-F5344CB8AC3E}">
        <p14:creationId xmlns:p14="http://schemas.microsoft.com/office/powerpoint/2010/main" val="26850961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9392"/>
            <a:ext cx="8229600" cy="1143000"/>
          </a:xfrm>
        </p:spPr>
        <p:txBody>
          <a:bodyPr vert="horz" lIns="91440" tIns="45720" rIns="91440" bIns="45720" rtlCol="0" anchor="ctr">
            <a:noAutofit/>
          </a:bodyPr>
          <a:lstStyle/>
          <a:p>
            <a:pPr eaLnBrk="0" fontAlgn="base" hangingPunct="0">
              <a:spcAft>
                <a:spcPct val="0"/>
              </a:spcAft>
            </a:pPr>
            <a:r>
              <a:rPr lang="en-US" b="1" dirty="0">
                <a:solidFill>
                  <a:srgbClr val="002060"/>
                </a:solidFill>
                <a:cs typeface="Times New Roman" pitchFamily="18" charset="0"/>
              </a:rPr>
              <a:t>Special Addresses</a:t>
            </a:r>
          </a:p>
        </p:txBody>
      </p:sp>
      <p:sp>
        <p:nvSpPr>
          <p:cNvPr id="3" name="Content Placeholder 2"/>
          <p:cNvSpPr>
            <a:spLocks noGrp="1"/>
          </p:cNvSpPr>
          <p:nvPr>
            <p:ph idx="1"/>
          </p:nvPr>
        </p:nvSpPr>
        <p:spPr>
          <a:xfrm>
            <a:off x="251520" y="952128"/>
            <a:ext cx="8568952" cy="6293296"/>
          </a:xfrm>
        </p:spPr>
        <p:txBody>
          <a:bodyPr>
            <a:noAutofit/>
          </a:bodyPr>
          <a:lstStyle/>
          <a:p>
            <a:pPr marL="0" indent="0" algn="just">
              <a:lnSpc>
                <a:spcPts val="3000"/>
              </a:lnSpc>
              <a:spcBef>
                <a:spcPts val="200"/>
              </a:spcBef>
              <a:buNone/>
            </a:pPr>
            <a:r>
              <a:rPr lang="en-IN" sz="2400" b="1" dirty="0" smtClean="0">
                <a:solidFill>
                  <a:srgbClr val="000000"/>
                </a:solidFill>
                <a:latin typeface="+mj-lt"/>
                <a:ea typeface="Times New Roman"/>
                <a:cs typeface="Times New Roman"/>
              </a:rPr>
              <a:t>b) </a:t>
            </a:r>
            <a:r>
              <a:rPr lang="en-IN" sz="2400" b="1" dirty="0" smtClean="0"/>
              <a:t>Direct </a:t>
            </a:r>
            <a:r>
              <a:rPr lang="en-IN" sz="2400" b="1" dirty="0"/>
              <a:t>Broadcast Address</a:t>
            </a:r>
          </a:p>
          <a:p>
            <a:pPr algn="just">
              <a:lnSpc>
                <a:spcPct val="150000"/>
              </a:lnSpc>
            </a:pPr>
            <a:r>
              <a:rPr lang="en-IN" sz="2000" dirty="0" smtClean="0"/>
              <a:t>As </a:t>
            </a:r>
            <a:r>
              <a:rPr lang="en-IN" sz="2000" dirty="0"/>
              <a:t>first address in the block is reserved as the network address. </a:t>
            </a:r>
            <a:endParaRPr lang="en-IN" sz="2000" dirty="0" smtClean="0"/>
          </a:p>
          <a:p>
            <a:pPr algn="just">
              <a:lnSpc>
                <a:spcPct val="150000"/>
              </a:lnSpc>
            </a:pPr>
            <a:r>
              <a:rPr lang="en-IN" sz="2000" dirty="0" smtClean="0"/>
              <a:t>The</a:t>
            </a:r>
            <a:r>
              <a:rPr lang="en-IN" sz="2000" dirty="0"/>
              <a:t> </a:t>
            </a:r>
            <a:r>
              <a:rPr lang="en-IN" sz="2000" b="1" dirty="0"/>
              <a:t>last address of the block</a:t>
            </a:r>
            <a:r>
              <a:rPr lang="en-IN" sz="2000" dirty="0"/>
              <a:t> is reserved as a</a:t>
            </a:r>
            <a:r>
              <a:rPr lang="en-IN" sz="2000" b="1" dirty="0"/>
              <a:t> direct broadcast address</a:t>
            </a:r>
            <a:r>
              <a:rPr lang="en-IN" sz="2000" dirty="0"/>
              <a:t>. </a:t>
            </a:r>
            <a:endParaRPr lang="en-IN" sz="2000" dirty="0" smtClean="0"/>
          </a:p>
          <a:p>
            <a:pPr algn="just">
              <a:lnSpc>
                <a:spcPct val="150000"/>
              </a:lnSpc>
            </a:pPr>
            <a:r>
              <a:rPr lang="en-IN" sz="2000" dirty="0" smtClean="0"/>
              <a:t>The </a:t>
            </a:r>
            <a:r>
              <a:rPr lang="en-IN" sz="2000" dirty="0"/>
              <a:t>direct-broadcast address has </a:t>
            </a:r>
            <a:r>
              <a:rPr lang="en-IN" sz="2000" b="1" dirty="0"/>
              <a:t>all</a:t>
            </a:r>
            <a:r>
              <a:rPr lang="en-IN" sz="2000" dirty="0"/>
              <a:t> its </a:t>
            </a:r>
            <a:r>
              <a:rPr lang="en-IN" sz="2000" b="1" dirty="0"/>
              <a:t>suffix</a:t>
            </a:r>
            <a:r>
              <a:rPr lang="en-IN" sz="2000" dirty="0"/>
              <a:t> bits as ‘</a:t>
            </a:r>
            <a:r>
              <a:rPr lang="en-IN" sz="2000" b="1" dirty="0"/>
              <a:t>1</a:t>
            </a:r>
            <a:r>
              <a:rPr lang="en-IN" sz="2000" dirty="0"/>
              <a:t>’.</a:t>
            </a:r>
            <a:endParaRPr lang="en-US" sz="2000" dirty="0"/>
          </a:p>
          <a:p>
            <a:pPr algn="just">
              <a:lnSpc>
                <a:spcPct val="150000"/>
              </a:lnSpc>
            </a:pPr>
            <a:r>
              <a:rPr lang="en-IN" sz="2000" dirty="0"/>
              <a:t>Whenever the router obtains the IPv4 packet with a destination address who’s all suffix bits are 1 it broadcast that packet to all the host in the specific network.  </a:t>
            </a:r>
            <a:endParaRPr lang="en-IN" sz="2000" dirty="0" smtClean="0"/>
          </a:p>
          <a:p>
            <a:pPr algn="just">
              <a:lnSpc>
                <a:spcPct val="150000"/>
              </a:lnSpc>
            </a:pPr>
            <a:r>
              <a:rPr lang="en-IN" sz="2000" dirty="0" smtClean="0"/>
              <a:t>Direct </a:t>
            </a:r>
            <a:r>
              <a:rPr lang="en-IN" sz="2000" dirty="0"/>
              <a:t>broadcast address will always be used as the </a:t>
            </a:r>
            <a:r>
              <a:rPr lang="en-IN" sz="2000" b="1" dirty="0"/>
              <a:t>destination address</a:t>
            </a:r>
            <a:r>
              <a:rPr lang="en-IN" sz="2000" dirty="0"/>
              <a:t> in IPv4 packet.</a:t>
            </a:r>
            <a:endParaRPr lang="en-US" sz="2000" dirty="0"/>
          </a:p>
          <a:p>
            <a:pPr algn="just">
              <a:lnSpc>
                <a:spcPct val="150000"/>
              </a:lnSpc>
            </a:pPr>
            <a:endParaRPr lang="en-US" sz="2000" dirty="0">
              <a:latin typeface="+mj-lt"/>
              <a:ea typeface="Times New Roman"/>
            </a:endParaRPr>
          </a:p>
        </p:txBody>
      </p:sp>
      <p:sp>
        <p:nvSpPr>
          <p:cNvPr id="4" name="Date Placeholder 3"/>
          <p:cNvSpPr>
            <a:spLocks noGrp="1"/>
          </p:cNvSpPr>
          <p:nvPr>
            <p:ph type="dt" sz="half" idx="10"/>
          </p:nvPr>
        </p:nvSpPr>
        <p:spPr/>
        <p:txBody>
          <a:bodyPr/>
          <a:lstStyle/>
          <a:p>
            <a:fld id="{BB07FFF4-63F6-46A0-B230-9701C83DD105}" type="datetime3">
              <a:rPr lang="en-US" sz="1400" smtClean="0"/>
              <a:t>29 March 2022</a:t>
            </a:fld>
            <a:endParaRPr lang="en-US" sz="1400" dirty="0"/>
          </a:p>
        </p:txBody>
      </p:sp>
      <p:sp>
        <p:nvSpPr>
          <p:cNvPr id="7" name="Footer Placeholder 8"/>
          <p:cNvSpPr>
            <a:spLocks noGrp="1"/>
          </p:cNvSpPr>
          <p:nvPr>
            <p:ph type="ftr" sz="quarter" idx="11"/>
          </p:nvPr>
        </p:nvSpPr>
        <p:spPr>
          <a:xfrm>
            <a:off x="1403648" y="6165304"/>
            <a:ext cx="6768752" cy="936104"/>
          </a:xfrm>
        </p:spPr>
        <p:txBody>
          <a:bodyPr/>
          <a:lstStyle/>
          <a:p>
            <a:pPr eaLnBrk="0" hangingPunct="0">
              <a:spcBef>
                <a:spcPts val="300"/>
              </a:spcBef>
              <a:defRPr/>
            </a:pPr>
            <a:r>
              <a:rPr lang="en-US" sz="1400" dirty="0"/>
              <a:t>18CSS202J </a:t>
            </a:r>
            <a:r>
              <a:rPr lang="en-US" sz="1400" dirty="0" smtClean="0"/>
              <a:t>Computer Communications -  </a:t>
            </a:r>
            <a:r>
              <a:rPr lang="en-US" sz="1400" dirty="0"/>
              <a:t>Unit 2, Session 5</a:t>
            </a:r>
          </a:p>
          <a:p>
            <a:endParaRPr lang="en-US" dirty="0">
              <a:latin typeface="Arial" pitchFamily="34" charset="0"/>
              <a:cs typeface="Arial"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7534" y="-89263"/>
            <a:ext cx="1488962" cy="850099"/>
          </a:xfrm>
          <a:prstGeom prst="rect">
            <a:avLst/>
          </a:prstGeom>
        </p:spPr>
      </p:pic>
      <p:sp>
        <p:nvSpPr>
          <p:cNvPr id="6" name="Slide Number Placeholder 5"/>
          <p:cNvSpPr>
            <a:spLocks noGrp="1"/>
          </p:cNvSpPr>
          <p:nvPr>
            <p:ph type="sldNum" sz="quarter" idx="12"/>
          </p:nvPr>
        </p:nvSpPr>
        <p:spPr/>
        <p:txBody>
          <a:bodyPr/>
          <a:lstStyle/>
          <a:p>
            <a:fld id="{AF41C2A2-02E9-43D1-B738-FA6F899BA43D}" type="slidenum">
              <a:rPr lang="en-US" sz="1400" smtClean="0"/>
              <a:pPr/>
              <a:t>62</a:t>
            </a:fld>
            <a:endParaRPr lang="en-US" sz="1400"/>
          </a:p>
        </p:txBody>
      </p:sp>
    </p:spTree>
    <p:extLst>
      <p:ext uri="{BB962C8B-B14F-4D97-AF65-F5344CB8AC3E}">
        <p14:creationId xmlns:p14="http://schemas.microsoft.com/office/powerpoint/2010/main" val="42533951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9392"/>
            <a:ext cx="8229600" cy="1143000"/>
          </a:xfrm>
        </p:spPr>
        <p:txBody>
          <a:bodyPr vert="horz" lIns="91440" tIns="45720" rIns="91440" bIns="45720" rtlCol="0" anchor="ctr">
            <a:noAutofit/>
          </a:bodyPr>
          <a:lstStyle/>
          <a:p>
            <a:pPr eaLnBrk="0" fontAlgn="base" hangingPunct="0">
              <a:spcAft>
                <a:spcPct val="0"/>
              </a:spcAft>
            </a:pPr>
            <a:r>
              <a:rPr lang="en-US" b="1" dirty="0">
                <a:solidFill>
                  <a:srgbClr val="002060"/>
                </a:solidFill>
                <a:cs typeface="Times New Roman" pitchFamily="18" charset="0"/>
              </a:rPr>
              <a:t>Special Addresses</a:t>
            </a:r>
          </a:p>
        </p:txBody>
      </p:sp>
      <p:sp>
        <p:nvSpPr>
          <p:cNvPr id="3" name="Content Placeholder 2"/>
          <p:cNvSpPr>
            <a:spLocks noGrp="1"/>
          </p:cNvSpPr>
          <p:nvPr>
            <p:ph idx="1"/>
          </p:nvPr>
        </p:nvSpPr>
        <p:spPr>
          <a:xfrm>
            <a:off x="251520" y="952128"/>
            <a:ext cx="8568952" cy="6293296"/>
          </a:xfrm>
        </p:spPr>
        <p:txBody>
          <a:bodyPr>
            <a:noAutofit/>
          </a:bodyPr>
          <a:lstStyle/>
          <a:p>
            <a:pPr marL="0" indent="0" algn="just">
              <a:lnSpc>
                <a:spcPts val="3000"/>
              </a:lnSpc>
              <a:spcBef>
                <a:spcPts val="200"/>
              </a:spcBef>
              <a:buNone/>
            </a:pPr>
            <a:r>
              <a:rPr lang="en-IN" sz="2400" b="1" dirty="0" smtClean="0">
                <a:solidFill>
                  <a:srgbClr val="000000"/>
                </a:solidFill>
                <a:latin typeface="+mj-lt"/>
                <a:ea typeface="Times New Roman"/>
                <a:cs typeface="Times New Roman"/>
              </a:rPr>
              <a:t>b) </a:t>
            </a:r>
            <a:r>
              <a:rPr lang="en-IN" sz="2400" b="1" dirty="0" smtClean="0"/>
              <a:t>Direct </a:t>
            </a:r>
            <a:r>
              <a:rPr lang="en-IN" sz="2400" b="1" dirty="0"/>
              <a:t>Broadcast Address</a:t>
            </a:r>
          </a:p>
          <a:p>
            <a:pPr algn="just">
              <a:lnSpc>
                <a:spcPct val="150000"/>
              </a:lnSpc>
            </a:pPr>
            <a:endParaRPr lang="en-US" sz="2000" dirty="0">
              <a:latin typeface="+mj-lt"/>
              <a:ea typeface="Times New Roman"/>
            </a:endParaRPr>
          </a:p>
        </p:txBody>
      </p:sp>
      <p:sp>
        <p:nvSpPr>
          <p:cNvPr id="4" name="Date Placeholder 3"/>
          <p:cNvSpPr>
            <a:spLocks noGrp="1"/>
          </p:cNvSpPr>
          <p:nvPr>
            <p:ph type="dt" sz="half" idx="10"/>
          </p:nvPr>
        </p:nvSpPr>
        <p:spPr/>
        <p:txBody>
          <a:bodyPr/>
          <a:lstStyle/>
          <a:p>
            <a:fld id="{BB07FFF4-63F6-46A0-B230-9701C83DD105}" type="datetime3">
              <a:rPr lang="en-US" sz="1400" smtClean="0"/>
              <a:t>29 March 2022</a:t>
            </a:fld>
            <a:endParaRPr lang="en-US" sz="1400" dirty="0"/>
          </a:p>
        </p:txBody>
      </p:sp>
      <p:sp>
        <p:nvSpPr>
          <p:cNvPr id="7" name="Footer Placeholder 8"/>
          <p:cNvSpPr>
            <a:spLocks noGrp="1"/>
          </p:cNvSpPr>
          <p:nvPr>
            <p:ph type="ftr" sz="quarter" idx="11"/>
          </p:nvPr>
        </p:nvSpPr>
        <p:spPr>
          <a:xfrm>
            <a:off x="1403648" y="6165304"/>
            <a:ext cx="6768752" cy="936104"/>
          </a:xfrm>
        </p:spPr>
        <p:txBody>
          <a:bodyPr/>
          <a:lstStyle/>
          <a:p>
            <a:pPr eaLnBrk="0" hangingPunct="0">
              <a:spcBef>
                <a:spcPts val="300"/>
              </a:spcBef>
              <a:defRPr/>
            </a:pPr>
            <a:r>
              <a:rPr lang="en-US" sz="1400" dirty="0"/>
              <a:t>18CSS202J </a:t>
            </a:r>
            <a:r>
              <a:rPr lang="en-US" sz="1400" dirty="0" smtClean="0"/>
              <a:t>Computer Communications -  </a:t>
            </a:r>
            <a:r>
              <a:rPr lang="en-US" sz="1400" dirty="0"/>
              <a:t>Unit 2, Session 5</a:t>
            </a:r>
          </a:p>
          <a:p>
            <a:endParaRPr lang="en-US" dirty="0">
              <a:latin typeface="Arial" pitchFamily="34" charset="0"/>
              <a:cs typeface="Arial"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7534" y="-89263"/>
            <a:ext cx="1488962" cy="850099"/>
          </a:xfrm>
          <a:prstGeom prst="rect">
            <a:avLst/>
          </a:prstGeom>
        </p:spPr>
      </p:pic>
      <p:sp>
        <p:nvSpPr>
          <p:cNvPr id="6" name="Slide Number Placeholder 5"/>
          <p:cNvSpPr>
            <a:spLocks noGrp="1"/>
          </p:cNvSpPr>
          <p:nvPr>
            <p:ph type="sldNum" sz="quarter" idx="12"/>
          </p:nvPr>
        </p:nvSpPr>
        <p:spPr/>
        <p:txBody>
          <a:bodyPr/>
          <a:lstStyle/>
          <a:p>
            <a:fld id="{AF41C2A2-02E9-43D1-B738-FA6F899BA43D}" type="slidenum">
              <a:rPr lang="en-US" sz="1400" smtClean="0"/>
              <a:pPr/>
              <a:t>63</a:t>
            </a:fld>
            <a:endParaRPr lang="en-US" sz="1400"/>
          </a:p>
        </p:txBody>
      </p:sp>
      <p:pic>
        <p:nvPicPr>
          <p:cNvPr id="9" name="Picture 8" descr="direct broadcast addresses"/>
          <p:cNvPicPr/>
          <p:nvPr/>
        </p:nvPicPr>
        <p:blipFill>
          <a:blip r:embed="rId3">
            <a:extLst>
              <a:ext uri="{28A0092B-C50C-407E-A947-70E740481C1C}">
                <a14:useLocalDpi xmlns:a14="http://schemas.microsoft.com/office/drawing/2010/main" val="0"/>
              </a:ext>
            </a:extLst>
          </a:blip>
          <a:srcRect/>
          <a:stretch>
            <a:fillRect/>
          </a:stretch>
        </p:blipFill>
        <p:spPr bwMode="auto">
          <a:xfrm>
            <a:off x="827584" y="1340768"/>
            <a:ext cx="7344816" cy="3960440"/>
          </a:xfrm>
          <a:prstGeom prst="rect">
            <a:avLst/>
          </a:prstGeom>
          <a:noFill/>
          <a:ln>
            <a:noFill/>
          </a:ln>
        </p:spPr>
      </p:pic>
      <p:sp>
        <p:nvSpPr>
          <p:cNvPr id="5" name="Rectangle 4"/>
          <p:cNvSpPr/>
          <p:nvPr/>
        </p:nvSpPr>
        <p:spPr>
          <a:xfrm>
            <a:off x="323528" y="5878433"/>
            <a:ext cx="9002608" cy="430887"/>
          </a:xfrm>
          <a:prstGeom prst="rect">
            <a:avLst/>
          </a:prstGeom>
        </p:spPr>
        <p:txBody>
          <a:bodyPr wrap="square">
            <a:spAutoFit/>
          </a:bodyPr>
          <a:lstStyle/>
          <a:p>
            <a:r>
              <a:rPr lang="en-IN" sz="2200" b="1" dirty="0"/>
              <a:t>This </a:t>
            </a:r>
            <a:r>
              <a:rPr lang="en-IN" sz="2200" b="1" dirty="0" smtClean="0"/>
              <a:t>is about </a:t>
            </a:r>
            <a:r>
              <a:rPr lang="en-IN" sz="2200" b="1" dirty="0"/>
              <a:t>the special addresses and special blocks of addresses.</a:t>
            </a:r>
            <a:endParaRPr lang="en-US" sz="2200" b="1" dirty="0"/>
          </a:p>
        </p:txBody>
      </p:sp>
    </p:spTree>
    <p:extLst>
      <p:ext uri="{BB962C8B-B14F-4D97-AF65-F5344CB8AC3E}">
        <p14:creationId xmlns:p14="http://schemas.microsoft.com/office/powerpoint/2010/main" val="16914838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sp>
        <p:nvSpPr>
          <p:cNvPr id="1964" name="Google Shape;1964;p1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64</a:t>
            </a:fld>
            <a:endParaRPr sz="1200">
              <a:solidFill>
                <a:srgbClr val="898989"/>
              </a:solidFill>
              <a:latin typeface="Calibri"/>
              <a:ea typeface="Calibri"/>
              <a:cs typeface="Calibri"/>
              <a:sym typeface="Calibri"/>
            </a:endParaRPr>
          </a:p>
        </p:txBody>
      </p:sp>
      <p:sp>
        <p:nvSpPr>
          <p:cNvPr id="1965" name="Google Shape;1965;p165"/>
          <p:cNvSpPr txBox="1">
            <a:spLocks noGrp="1"/>
          </p:cNvSpPr>
          <p:nvPr>
            <p:ph type="title"/>
          </p:nvPr>
        </p:nvSpPr>
        <p:spPr>
          <a:xfrm>
            <a:off x="0" y="0"/>
            <a:ext cx="6400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rgbClr val="FF0000"/>
                </a:solidFill>
              </a:rPr>
              <a:t>Session </a:t>
            </a:r>
            <a:r>
              <a:rPr lang="en-US" dirty="0" smtClean="0">
                <a:solidFill>
                  <a:srgbClr val="FF0000"/>
                </a:solidFill>
              </a:rPr>
              <a:t>6</a:t>
            </a:r>
            <a:r>
              <a:rPr lang="en-US" dirty="0" smtClean="0"/>
              <a:t> </a:t>
            </a:r>
            <a:endParaRPr dirty="0"/>
          </a:p>
        </p:txBody>
      </p:sp>
      <p:pic>
        <p:nvPicPr>
          <p:cNvPr id="1966" name="Google Shape;1966;p165" descr="download.png"/>
          <p:cNvPicPr preferRelativeResize="0"/>
          <p:nvPr/>
        </p:nvPicPr>
        <p:blipFill rotWithShape="1">
          <a:blip r:embed="rId3">
            <a:alphaModFix/>
          </a:blip>
          <a:srcRect/>
          <a:stretch/>
        </p:blipFill>
        <p:spPr>
          <a:xfrm>
            <a:off x="6457950" y="152400"/>
            <a:ext cx="2686050" cy="914400"/>
          </a:xfrm>
          <a:prstGeom prst="rect">
            <a:avLst/>
          </a:prstGeom>
          <a:noFill/>
          <a:ln>
            <a:noFill/>
          </a:ln>
        </p:spPr>
      </p:pic>
      <p:sp>
        <p:nvSpPr>
          <p:cNvPr id="1967" name="Google Shape;1967;p165"/>
          <p:cNvSpPr txBox="1">
            <a:spLocks noGrp="1"/>
          </p:cNvSpPr>
          <p:nvPr>
            <p:ph type="body" idx="1"/>
          </p:nvPr>
        </p:nvSpPr>
        <p:spPr>
          <a:xfrm>
            <a:off x="304800" y="1219200"/>
            <a:ext cx="8610600" cy="5410200"/>
          </a:xfrm>
          <a:prstGeom prst="rect">
            <a:avLst/>
          </a:prstGeom>
          <a:noFill/>
          <a:ln>
            <a:noFill/>
          </a:ln>
        </p:spPr>
        <p:txBody>
          <a:bodyPr spcFirstLastPara="1" wrap="square" lIns="91425" tIns="45700" rIns="91425" bIns="45700" anchor="t" anchorCtr="0">
            <a:noAutofit/>
          </a:bodyPr>
          <a:lstStyle/>
          <a:p>
            <a:pPr marL="342900" lvl="0">
              <a:spcBef>
                <a:spcPts val="0"/>
              </a:spcBef>
              <a:buSzPct val="100000"/>
            </a:pPr>
            <a:r>
              <a:rPr lang="en-US" dirty="0">
                <a:latin typeface="Times New Roman" panose="02020603050405020304" pitchFamily="18" charset="0"/>
                <a:cs typeface="Times New Roman" panose="02020603050405020304" pitchFamily="18" charset="0"/>
              </a:rPr>
              <a:t>Classless </a:t>
            </a:r>
            <a:r>
              <a:rPr lang="en-US" dirty="0" smtClean="0">
                <a:latin typeface="Times New Roman" panose="02020603050405020304" pitchFamily="18" charset="0"/>
                <a:cs typeface="Times New Roman" panose="02020603050405020304" pitchFamily="18" charset="0"/>
              </a:rPr>
              <a:t>Addressing</a:t>
            </a:r>
          </a:p>
          <a:p>
            <a:pPr marL="342900" lvl="0">
              <a:spcBef>
                <a:spcPts val="0"/>
              </a:spcBef>
              <a:buSzPct val="100000"/>
            </a:pPr>
            <a:r>
              <a:rPr lang="en-US" dirty="0"/>
              <a:t>Problem Solving</a:t>
            </a:r>
            <a:endParaRPr dirty="0"/>
          </a:p>
        </p:txBody>
      </p:sp>
    </p:spTree>
    <p:extLst>
      <p:ext uri="{BB962C8B-B14F-4D97-AF65-F5344CB8AC3E}">
        <p14:creationId xmlns:p14="http://schemas.microsoft.com/office/powerpoint/2010/main" val="92123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mn-lt"/>
              </a:rPr>
              <a:t>Classless Addressing</a:t>
            </a:r>
          </a:p>
        </p:txBody>
      </p:sp>
      <p:sp>
        <p:nvSpPr>
          <p:cNvPr id="3" name="Content Placeholder 2"/>
          <p:cNvSpPr>
            <a:spLocks noGrp="1"/>
          </p:cNvSpPr>
          <p:nvPr>
            <p:ph idx="1"/>
          </p:nvPr>
        </p:nvSpPr>
        <p:spPr>
          <a:xfrm>
            <a:off x="586740" y="2270761"/>
            <a:ext cx="8229600" cy="1946910"/>
          </a:xfrm>
        </p:spPr>
        <p:txBody>
          <a:bodyPr/>
          <a:lstStyle/>
          <a:p>
            <a:pPr algn="just">
              <a:lnSpc>
                <a:spcPct val="150000"/>
              </a:lnSpc>
            </a:pPr>
            <a:r>
              <a:rPr lang="en-IN" b="1" dirty="0"/>
              <a:t>To overcome address </a:t>
            </a:r>
            <a:r>
              <a:rPr lang="en-IN" b="1" dirty="0" smtClean="0"/>
              <a:t>depletion </a:t>
            </a:r>
            <a:r>
              <a:rPr lang="en-IN" dirty="0"/>
              <a:t>and give </a:t>
            </a:r>
            <a:r>
              <a:rPr lang="en-IN" b="1" dirty="0"/>
              <a:t>more organizations access to the Internet</a:t>
            </a:r>
            <a:r>
              <a:rPr lang="en-IN" dirty="0"/>
              <a:t>, classless addressing was designed and implemented.</a:t>
            </a:r>
          </a:p>
        </p:txBody>
      </p:sp>
      <p:sp>
        <p:nvSpPr>
          <p:cNvPr id="4" name="Slide Number Placeholder 3"/>
          <p:cNvSpPr>
            <a:spLocks noGrp="1"/>
          </p:cNvSpPr>
          <p:nvPr>
            <p:ph type="sldNum" sz="quarter" idx="12"/>
          </p:nvPr>
        </p:nvSpPr>
        <p:spPr/>
        <p:txBody>
          <a:bodyPr/>
          <a:lstStyle/>
          <a:p>
            <a:fld id="{324E6362-DE5F-4A2F-9244-6BAA8CA76B22}" type="slidenum">
              <a:rPr lang="en-IN" smtClean="0"/>
              <a:pPr/>
              <a:t>65</a:t>
            </a:fld>
            <a:endParaRPr lang="en-IN"/>
          </a:p>
        </p:txBody>
      </p:sp>
      <p:pic>
        <p:nvPicPr>
          <p:cNvPr id="5" name="Google Shape;1966;p165" descr="download.png"/>
          <p:cNvPicPr preferRelativeResize="0"/>
          <p:nvPr/>
        </p:nvPicPr>
        <p:blipFill rotWithShape="1">
          <a:blip r:embed="rId2">
            <a:alphaModFix/>
          </a:blip>
          <a:srcRect/>
          <a:stretch/>
        </p:blipFill>
        <p:spPr>
          <a:xfrm>
            <a:off x="7258050" y="152400"/>
            <a:ext cx="1885950" cy="619125"/>
          </a:xfrm>
          <a:prstGeom prst="rect">
            <a:avLst/>
          </a:prstGeom>
          <a:noFill/>
          <a:ln>
            <a:noFill/>
          </a:ln>
        </p:spPr>
      </p:pic>
    </p:spTree>
    <p:extLst>
      <p:ext uri="{BB962C8B-B14F-4D97-AF65-F5344CB8AC3E}">
        <p14:creationId xmlns:p14="http://schemas.microsoft.com/office/powerpoint/2010/main" val="440815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890718"/>
            <a:ext cx="8335838" cy="636972"/>
          </a:xfrm>
        </p:spPr>
        <p:txBody>
          <a:bodyPr>
            <a:normAutofit fontScale="90000"/>
          </a:bodyPr>
          <a:lstStyle/>
          <a:p>
            <a:pPr algn="ctr"/>
            <a:r>
              <a:rPr lang="en-US" b="1" dirty="0"/>
              <a:t/>
            </a:r>
            <a:br>
              <a:rPr lang="en-US" b="1" dirty="0"/>
            </a:br>
            <a:r>
              <a:rPr lang="en-US" b="1" dirty="0"/>
              <a:t/>
            </a:r>
            <a:br>
              <a:rPr lang="en-US" b="1" dirty="0"/>
            </a:br>
            <a:r>
              <a:rPr lang="en-US" b="1" dirty="0"/>
              <a:t>Classless Addressing </a:t>
            </a:r>
            <a:br>
              <a:rPr lang="en-US" b="1" dirty="0"/>
            </a:br>
            <a:r>
              <a:rPr lang="en-IN" i="1" dirty="0"/>
              <a:t/>
            </a:r>
            <a:br>
              <a:rPr lang="en-IN" i="1" dirty="0"/>
            </a:br>
            <a:endParaRPr lang="en-IN" dirty="0"/>
          </a:p>
        </p:txBody>
      </p:sp>
      <p:sp>
        <p:nvSpPr>
          <p:cNvPr id="3" name="Content Placeholder 2"/>
          <p:cNvSpPr>
            <a:spLocks noGrp="1"/>
          </p:cNvSpPr>
          <p:nvPr>
            <p:ph idx="1"/>
          </p:nvPr>
        </p:nvSpPr>
        <p:spPr>
          <a:xfrm>
            <a:off x="198121" y="1714726"/>
            <a:ext cx="4137660" cy="4018388"/>
          </a:xfrm>
        </p:spPr>
        <p:txBody>
          <a:bodyPr>
            <a:normAutofit fontScale="62500" lnSpcReduction="20000"/>
          </a:bodyPr>
          <a:lstStyle/>
          <a:p>
            <a:pPr marL="0" indent="0" algn="just">
              <a:lnSpc>
                <a:spcPct val="150000"/>
              </a:lnSpc>
              <a:buNone/>
            </a:pPr>
            <a:r>
              <a:rPr lang="en-IN" sz="2250" b="1" i="1" dirty="0"/>
              <a:t>Address Blocks</a:t>
            </a:r>
            <a:endParaRPr lang="en-IN" sz="2250" b="1" dirty="0"/>
          </a:p>
          <a:p>
            <a:pPr algn="just">
              <a:lnSpc>
                <a:spcPct val="150000"/>
              </a:lnSpc>
            </a:pPr>
            <a:r>
              <a:rPr lang="en-IN" dirty="0"/>
              <a:t>In classless addressing, when an entity, small or large, needs to be connected to the Internet, it is granted a </a:t>
            </a:r>
            <a:r>
              <a:rPr lang="en-IN" b="1" dirty="0"/>
              <a:t>BLOCK (RANGE) OF ADDRESSES</a:t>
            </a:r>
            <a:r>
              <a:rPr lang="en-IN" dirty="0"/>
              <a:t>. </a:t>
            </a:r>
          </a:p>
          <a:p>
            <a:pPr algn="just">
              <a:lnSpc>
                <a:spcPct val="150000"/>
              </a:lnSpc>
            </a:pPr>
            <a:r>
              <a:rPr lang="en-IN" dirty="0"/>
              <a:t>The size of the block (the number of addresses) varies based on the nature and size of the entity</a:t>
            </a:r>
            <a:r>
              <a:rPr lang="en-IN" dirty="0" smtClean="0"/>
              <a:t>.</a:t>
            </a:r>
          </a:p>
          <a:p>
            <a:pPr algn="just">
              <a:lnSpc>
                <a:spcPct val="150000"/>
              </a:lnSpc>
            </a:pPr>
            <a:endParaRPr lang="en-US" dirty="0"/>
          </a:p>
          <a:p>
            <a:pPr algn="just">
              <a:lnSpc>
                <a:spcPct val="150000"/>
              </a:lnSpc>
            </a:pPr>
            <a:endParaRPr lang="en-IN" dirty="0"/>
          </a:p>
          <a:p>
            <a:pPr algn="just">
              <a:lnSpc>
                <a:spcPct val="150000"/>
              </a:lnSpc>
            </a:pPr>
            <a:endParaRPr lang="en-IN" dirty="0"/>
          </a:p>
        </p:txBody>
      </p:sp>
      <p:sp>
        <p:nvSpPr>
          <p:cNvPr id="4" name="Slide Number Placeholder 3"/>
          <p:cNvSpPr>
            <a:spLocks noGrp="1"/>
          </p:cNvSpPr>
          <p:nvPr>
            <p:ph type="sldNum" sz="quarter" idx="12"/>
          </p:nvPr>
        </p:nvSpPr>
        <p:spPr/>
        <p:txBody>
          <a:bodyPr/>
          <a:lstStyle/>
          <a:p>
            <a:fld id="{324E6362-DE5F-4A2F-9244-6BAA8CA76B22}" type="slidenum">
              <a:rPr lang="en-IN" smtClean="0"/>
              <a:pPr/>
              <a:t>66</a:t>
            </a:fld>
            <a:endParaRPr lang="en-IN"/>
          </a:p>
        </p:txBody>
      </p:sp>
      <p:sp>
        <p:nvSpPr>
          <p:cNvPr id="7" name="Rectangle 6"/>
          <p:cNvSpPr/>
          <p:nvPr/>
        </p:nvSpPr>
        <p:spPr>
          <a:xfrm>
            <a:off x="4640580" y="2770466"/>
            <a:ext cx="4298990" cy="1546577"/>
          </a:xfrm>
          <a:prstGeom prst="rect">
            <a:avLst/>
          </a:prstGeom>
        </p:spPr>
        <p:txBody>
          <a:bodyPr wrap="square">
            <a:spAutoFit/>
          </a:bodyPr>
          <a:lstStyle/>
          <a:p>
            <a:pPr algn="just">
              <a:lnSpc>
                <a:spcPct val="150000"/>
              </a:lnSpc>
            </a:pPr>
            <a:r>
              <a:rPr lang="en-IN" sz="1050" b="1" dirty="0"/>
              <a:t>For example:</a:t>
            </a:r>
          </a:p>
          <a:p>
            <a:pPr lvl="1" algn="just">
              <a:lnSpc>
                <a:spcPct val="150000"/>
              </a:lnSpc>
            </a:pPr>
            <a:r>
              <a:rPr lang="en-IN" sz="1050" b="1" dirty="0">
                <a:solidFill>
                  <a:srgbClr val="FF0066"/>
                </a:solidFill>
              </a:rPr>
              <a:t>A household </a:t>
            </a:r>
            <a:r>
              <a:rPr lang="en-IN" sz="1050" b="1" dirty="0">
                <a:solidFill>
                  <a:srgbClr val="FF0066"/>
                </a:solidFill>
                <a:sym typeface="Wingdings" pitchFamily="2" charset="2"/>
              </a:rPr>
              <a:t> </a:t>
            </a:r>
            <a:r>
              <a:rPr lang="en-IN" sz="1050" b="1" dirty="0">
                <a:solidFill>
                  <a:srgbClr val="FF0066"/>
                </a:solidFill>
              </a:rPr>
              <a:t>only two addresses</a:t>
            </a:r>
          </a:p>
          <a:p>
            <a:pPr lvl="1" algn="just">
              <a:lnSpc>
                <a:spcPct val="150000"/>
              </a:lnSpc>
            </a:pPr>
            <a:r>
              <a:rPr lang="en-IN" sz="1050" b="1" dirty="0">
                <a:solidFill>
                  <a:srgbClr val="FF0066"/>
                </a:solidFill>
              </a:rPr>
              <a:t>A large organization </a:t>
            </a:r>
            <a:r>
              <a:rPr lang="en-IN" sz="1050" b="1" dirty="0">
                <a:solidFill>
                  <a:srgbClr val="FF0066"/>
                </a:solidFill>
                <a:sym typeface="Wingdings" pitchFamily="2" charset="2"/>
              </a:rPr>
              <a:t> </a:t>
            </a:r>
            <a:r>
              <a:rPr lang="en-IN" sz="1050" b="1" dirty="0">
                <a:solidFill>
                  <a:srgbClr val="FF0066"/>
                </a:solidFill>
              </a:rPr>
              <a:t>given thousands of addresses.</a:t>
            </a:r>
          </a:p>
          <a:p>
            <a:pPr lvl="1" algn="just">
              <a:lnSpc>
                <a:spcPct val="150000"/>
              </a:lnSpc>
            </a:pPr>
            <a:r>
              <a:rPr lang="en-IN" sz="1050" b="1" dirty="0">
                <a:solidFill>
                  <a:srgbClr val="FF0066"/>
                </a:solidFill>
              </a:rPr>
              <a:t> An ISP, as the Internet service provider </a:t>
            </a:r>
            <a:r>
              <a:rPr lang="en-IN" sz="1050" b="1" dirty="0">
                <a:solidFill>
                  <a:srgbClr val="FF0066"/>
                </a:solidFill>
                <a:sym typeface="Wingdings" pitchFamily="2" charset="2"/>
              </a:rPr>
              <a:t> </a:t>
            </a:r>
            <a:r>
              <a:rPr lang="en-IN" sz="1050" b="1" dirty="0">
                <a:solidFill>
                  <a:srgbClr val="FF0066"/>
                </a:solidFill>
              </a:rPr>
              <a:t> given thousands or hundreds of thousands based on the number of customers it may serve.</a:t>
            </a:r>
          </a:p>
        </p:txBody>
      </p:sp>
      <p:pic>
        <p:nvPicPr>
          <p:cNvPr id="6" name="Google Shape;1966;p165" descr="download.png"/>
          <p:cNvPicPr preferRelativeResize="0"/>
          <p:nvPr/>
        </p:nvPicPr>
        <p:blipFill rotWithShape="1">
          <a:blip r:embed="rId2">
            <a:alphaModFix/>
          </a:blip>
          <a:srcRect/>
          <a:stretch/>
        </p:blipFill>
        <p:spPr>
          <a:xfrm>
            <a:off x="6457950" y="152400"/>
            <a:ext cx="2686050" cy="914400"/>
          </a:xfrm>
          <a:prstGeom prst="rect">
            <a:avLst/>
          </a:prstGeom>
          <a:noFill/>
          <a:ln>
            <a:noFill/>
          </a:ln>
        </p:spPr>
      </p:pic>
    </p:spTree>
    <p:extLst>
      <p:ext uri="{BB962C8B-B14F-4D97-AF65-F5344CB8AC3E}">
        <p14:creationId xmlns:p14="http://schemas.microsoft.com/office/powerpoint/2010/main" val="23066774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Classless Addressing </a:t>
            </a:r>
            <a:r>
              <a:rPr lang="en-US" b="1" dirty="0" smtClean="0"/>
              <a:t> - </a:t>
            </a:r>
            <a:r>
              <a:rPr lang="en-IN" b="1" dirty="0" smtClean="0">
                <a:latin typeface="+mn-lt"/>
              </a:rPr>
              <a:t>Restriction</a:t>
            </a:r>
            <a:endParaRPr lang="en-IN" b="1" dirty="0">
              <a:latin typeface="+mn-lt"/>
            </a:endParaRPr>
          </a:p>
        </p:txBody>
      </p:sp>
      <p:sp>
        <p:nvSpPr>
          <p:cNvPr id="3" name="Content Placeholder 2"/>
          <p:cNvSpPr>
            <a:spLocks noGrp="1"/>
          </p:cNvSpPr>
          <p:nvPr>
            <p:ph idx="1"/>
          </p:nvPr>
        </p:nvSpPr>
        <p:spPr>
          <a:xfrm>
            <a:off x="457200" y="2057401"/>
            <a:ext cx="8542020" cy="2465070"/>
          </a:xfrm>
        </p:spPr>
        <p:txBody>
          <a:bodyPr>
            <a:noAutofit/>
          </a:bodyPr>
          <a:lstStyle/>
          <a:p>
            <a:pPr algn="just">
              <a:lnSpc>
                <a:spcPct val="150000"/>
              </a:lnSpc>
              <a:buNone/>
            </a:pPr>
            <a:r>
              <a:rPr lang="en-IN" sz="1800" dirty="0"/>
              <a:t>	To simplify the handling of addresses, the Internet authorities impose </a:t>
            </a:r>
            <a:r>
              <a:rPr lang="en-IN" sz="1800" b="1" dirty="0"/>
              <a:t>three restrictions </a:t>
            </a:r>
            <a:r>
              <a:rPr lang="en-IN" sz="1800" dirty="0"/>
              <a:t>on classless address blocks:</a:t>
            </a:r>
          </a:p>
          <a:p>
            <a:pPr marL="342900" algn="just">
              <a:lnSpc>
                <a:spcPct val="150000"/>
              </a:lnSpc>
              <a:buFont typeface="+mj-lt"/>
              <a:buAutoNum type="arabicPeriod"/>
            </a:pPr>
            <a:r>
              <a:rPr lang="en-IN" sz="1800" dirty="0"/>
              <a:t>Addresses in a block must be </a:t>
            </a:r>
            <a:r>
              <a:rPr lang="en-IN" sz="1800" b="1" dirty="0">
                <a:solidFill>
                  <a:srgbClr val="FF0066"/>
                </a:solidFill>
              </a:rPr>
              <a:t>contiguous</a:t>
            </a:r>
            <a:r>
              <a:rPr lang="en-IN" sz="1800" dirty="0"/>
              <a:t>, one after another.</a:t>
            </a:r>
          </a:p>
          <a:p>
            <a:pPr marL="342900" algn="just">
              <a:lnSpc>
                <a:spcPct val="150000"/>
              </a:lnSpc>
              <a:buFont typeface="+mj-lt"/>
              <a:buAutoNum type="arabicPeriod"/>
            </a:pPr>
            <a:r>
              <a:rPr lang="en-IN" sz="1800" dirty="0"/>
              <a:t>Number of addresses in a block must be a </a:t>
            </a:r>
            <a:r>
              <a:rPr lang="en-IN" sz="1800" b="1" dirty="0">
                <a:solidFill>
                  <a:srgbClr val="FF0066"/>
                </a:solidFill>
              </a:rPr>
              <a:t>power of 2 (I, 2, 4, 8, ... ).</a:t>
            </a:r>
          </a:p>
          <a:p>
            <a:pPr marL="342900" algn="just">
              <a:lnSpc>
                <a:spcPct val="150000"/>
              </a:lnSpc>
              <a:buFont typeface="+mj-lt"/>
              <a:buAutoNum type="arabicPeriod"/>
            </a:pPr>
            <a:r>
              <a:rPr lang="en-IN" sz="1800" dirty="0"/>
              <a:t>First address must be evenly </a:t>
            </a:r>
            <a:r>
              <a:rPr lang="en-IN" sz="1800" b="1" dirty="0">
                <a:solidFill>
                  <a:srgbClr val="FF0066"/>
                </a:solidFill>
              </a:rPr>
              <a:t>divisible by the number of addresses</a:t>
            </a:r>
            <a:r>
              <a:rPr lang="en-IN" sz="1800" dirty="0">
                <a:solidFill>
                  <a:srgbClr val="FF0066"/>
                </a:solidFill>
              </a:rPr>
              <a:t>.</a:t>
            </a:r>
            <a:endParaRPr lang="en-IN" sz="1800" dirty="0"/>
          </a:p>
        </p:txBody>
      </p:sp>
      <p:sp>
        <p:nvSpPr>
          <p:cNvPr id="4" name="Slide Number Placeholder 3"/>
          <p:cNvSpPr>
            <a:spLocks noGrp="1"/>
          </p:cNvSpPr>
          <p:nvPr>
            <p:ph type="sldNum" sz="quarter" idx="12"/>
          </p:nvPr>
        </p:nvSpPr>
        <p:spPr/>
        <p:txBody>
          <a:bodyPr/>
          <a:lstStyle/>
          <a:p>
            <a:fld id="{324E6362-DE5F-4A2F-9244-6BAA8CA76B22}" type="slidenum">
              <a:rPr lang="en-IN" smtClean="0"/>
              <a:pPr/>
              <a:t>67</a:t>
            </a:fld>
            <a:endParaRPr lang="en-IN"/>
          </a:p>
        </p:txBody>
      </p:sp>
      <p:pic>
        <p:nvPicPr>
          <p:cNvPr id="5" name="Google Shape;1966;p165" descr="download.png"/>
          <p:cNvPicPr preferRelativeResize="0"/>
          <p:nvPr/>
        </p:nvPicPr>
        <p:blipFill rotWithShape="1">
          <a:blip r:embed="rId2">
            <a:alphaModFix/>
          </a:blip>
          <a:srcRect/>
          <a:stretch/>
        </p:blipFill>
        <p:spPr>
          <a:xfrm>
            <a:off x="7086600" y="0"/>
            <a:ext cx="2057400" cy="676275"/>
          </a:xfrm>
          <a:prstGeom prst="rect">
            <a:avLst/>
          </a:prstGeom>
          <a:noFill/>
          <a:ln>
            <a:noFill/>
          </a:ln>
        </p:spPr>
      </p:pic>
    </p:spTree>
    <p:extLst>
      <p:ext uri="{BB962C8B-B14F-4D97-AF65-F5344CB8AC3E}">
        <p14:creationId xmlns:p14="http://schemas.microsoft.com/office/powerpoint/2010/main" val="11249518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24E6362-DE5F-4A2F-9244-6BAA8CA76B22}" type="slidenum">
              <a:rPr lang="en-IN" smtClean="0"/>
              <a:pPr/>
              <a:t>68</a:t>
            </a:fld>
            <a:endParaRPr lang="en-IN"/>
          </a:p>
        </p:txBody>
      </p:sp>
      <p:pic>
        <p:nvPicPr>
          <p:cNvPr id="5" name="Google Shape;1966;p165" descr="download.png"/>
          <p:cNvPicPr preferRelativeResize="0"/>
          <p:nvPr/>
        </p:nvPicPr>
        <p:blipFill rotWithShape="1">
          <a:blip r:embed="rId2">
            <a:alphaModFix/>
          </a:blip>
          <a:srcRect/>
          <a:stretch/>
        </p:blipFill>
        <p:spPr>
          <a:xfrm>
            <a:off x="7086600" y="0"/>
            <a:ext cx="2057400" cy="676275"/>
          </a:xfrm>
          <a:prstGeom prst="rect">
            <a:avLst/>
          </a:prstGeom>
          <a:noFill/>
          <a:ln>
            <a:noFill/>
          </a:ln>
        </p:spPr>
      </p:pic>
      <p:sp>
        <p:nvSpPr>
          <p:cNvPr id="8" name="Slide Number Placeholder 1"/>
          <p:cNvSpPr txBox="1">
            <a:spLocks/>
          </p:cNvSpPr>
          <p:nvPr/>
        </p:nvSpPr>
        <p:spPr>
          <a:xfrm>
            <a:off x="6457950" y="6463345"/>
            <a:ext cx="20574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9EA0676-1234-4977-809E-389E6F7F28E7}" type="slidenum">
              <a:rPr lang="en-US" smtClean="0"/>
              <a:pPr/>
              <a:t>69</a:t>
            </a:fld>
            <a:endParaRPr lang="en-US" dirty="0"/>
          </a:p>
        </p:txBody>
      </p: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9460" y="1903030"/>
            <a:ext cx="2727841" cy="566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txBox="1">
            <a:spLocks/>
          </p:cNvSpPr>
          <p:nvPr/>
        </p:nvSpPr>
        <p:spPr>
          <a:xfrm>
            <a:off x="457200" y="998696"/>
            <a:ext cx="8229600" cy="85725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b="1" dirty="0"/>
              <a:t>Slash Notation</a:t>
            </a:r>
            <a:endParaRPr lang="en-IN" sz="3300" b="1" dirty="0">
              <a:latin typeface="+mn-lt"/>
            </a:endParaRPr>
          </a:p>
        </p:txBody>
      </p:sp>
      <p:sp>
        <p:nvSpPr>
          <p:cNvPr id="11" name="Rectangle 10"/>
          <p:cNvSpPr>
            <a:spLocks noChangeArrowheads="1"/>
          </p:cNvSpPr>
          <p:nvPr/>
        </p:nvSpPr>
        <p:spPr bwMode="auto">
          <a:xfrm>
            <a:off x="106680" y="1848326"/>
            <a:ext cx="5699760" cy="738664"/>
          </a:xfrm>
          <a:prstGeom prst="rect">
            <a:avLst/>
          </a:prstGeom>
          <a:ln>
            <a:headEnd/>
            <a:tailEnd/>
          </a:ln>
          <a:extLst/>
        </p:spPr>
        <p:style>
          <a:lnRef idx="1">
            <a:schemeClr val="accent5"/>
          </a:lnRef>
          <a:fillRef idx="3">
            <a:schemeClr val="accent5"/>
          </a:fillRef>
          <a:effectRef idx="2">
            <a:schemeClr val="accent5"/>
          </a:effectRef>
          <a:fontRef idx="minor">
            <a:schemeClr val="lt1"/>
          </a:fontRef>
        </p:style>
        <p:txBody>
          <a:bodyPr wrap="square">
            <a:spAutoFit/>
          </a:bodyPr>
          <a:lstStyle>
            <a:defPPr>
              <a:defRPr lang="en-US"/>
            </a:defPPr>
            <a:lvl1pPr algn="l" rtl="0" fontAlgn="base">
              <a:spcBef>
                <a:spcPct val="0"/>
              </a:spcBef>
              <a:spcAft>
                <a:spcPct val="0"/>
              </a:spcAft>
              <a:defRPr sz="2400" b="1" kern="1200">
                <a:solidFill>
                  <a:schemeClr val="tx1"/>
                </a:solidFill>
                <a:latin typeface="Times New Roman" pitchFamily="18" charset="0"/>
                <a:ea typeface="+mn-ea"/>
                <a:cs typeface="+mn-cs"/>
              </a:defRPr>
            </a:lvl1pPr>
            <a:lvl2pPr marL="457200" algn="l" rtl="0" fontAlgn="base">
              <a:spcBef>
                <a:spcPct val="0"/>
              </a:spcBef>
              <a:spcAft>
                <a:spcPct val="0"/>
              </a:spcAft>
              <a:defRPr sz="2400" b="1" kern="1200">
                <a:solidFill>
                  <a:schemeClr val="tx1"/>
                </a:solidFill>
                <a:latin typeface="Times New Roman" pitchFamily="18" charset="0"/>
                <a:ea typeface="+mn-ea"/>
                <a:cs typeface="+mn-cs"/>
              </a:defRPr>
            </a:lvl2pPr>
            <a:lvl3pPr marL="914400" algn="l" rtl="0" fontAlgn="base">
              <a:spcBef>
                <a:spcPct val="0"/>
              </a:spcBef>
              <a:spcAft>
                <a:spcPct val="0"/>
              </a:spcAft>
              <a:defRPr sz="2400" b="1" kern="1200">
                <a:solidFill>
                  <a:schemeClr val="tx1"/>
                </a:solidFill>
                <a:latin typeface="Times New Roman" pitchFamily="18" charset="0"/>
                <a:ea typeface="+mn-ea"/>
                <a:cs typeface="+mn-cs"/>
              </a:defRPr>
            </a:lvl3pPr>
            <a:lvl4pPr marL="1371600" algn="l" rtl="0" fontAlgn="base">
              <a:spcBef>
                <a:spcPct val="0"/>
              </a:spcBef>
              <a:spcAft>
                <a:spcPct val="0"/>
              </a:spcAft>
              <a:defRPr sz="2400" b="1" kern="1200">
                <a:solidFill>
                  <a:schemeClr val="tx1"/>
                </a:solidFill>
                <a:latin typeface="Times New Roman" pitchFamily="18" charset="0"/>
                <a:ea typeface="+mn-ea"/>
                <a:cs typeface="+mn-cs"/>
              </a:defRPr>
            </a:lvl4pPr>
            <a:lvl5pPr marL="1828800" algn="l" rtl="0" fontAlgn="base">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lgn="ctr">
              <a:spcBef>
                <a:spcPts val="825"/>
              </a:spcBef>
              <a:spcAft>
                <a:spcPts val="825"/>
              </a:spcAft>
            </a:pPr>
            <a:r>
              <a:rPr lang="en-US" altLang="en-US" sz="2100" b="0" i="1" dirty="0">
                <a:solidFill>
                  <a:schemeClr val="bg1"/>
                </a:solidFill>
                <a:effectLst>
                  <a:outerShdw blurRad="38100" dist="38100" dir="2700000" algn="tl">
                    <a:srgbClr val="FFFFFF"/>
                  </a:outerShdw>
                </a:effectLst>
                <a:latin typeface="Times" pitchFamily="18" charset="0"/>
              </a:rPr>
              <a:t>Slash notation is also called </a:t>
            </a:r>
            <a:br>
              <a:rPr lang="en-US" altLang="en-US" sz="2100" b="0" i="1" dirty="0">
                <a:solidFill>
                  <a:schemeClr val="bg1"/>
                </a:solidFill>
                <a:effectLst>
                  <a:outerShdw blurRad="38100" dist="38100" dir="2700000" algn="tl">
                    <a:srgbClr val="FFFFFF"/>
                  </a:outerShdw>
                </a:effectLst>
                <a:latin typeface="Times" pitchFamily="18" charset="0"/>
              </a:rPr>
            </a:br>
            <a:r>
              <a:rPr lang="en-US" altLang="en-US" sz="2100" b="0" i="1" dirty="0">
                <a:solidFill>
                  <a:schemeClr val="bg1"/>
                </a:solidFill>
                <a:effectLst>
                  <a:outerShdw blurRad="38100" dist="38100" dir="2700000" algn="tl">
                    <a:srgbClr val="000000"/>
                  </a:outerShdw>
                </a:effectLst>
                <a:latin typeface="Times" pitchFamily="18" charset="0"/>
              </a:rPr>
              <a:t>CIDR</a:t>
            </a:r>
            <a:r>
              <a:rPr lang="en-US" altLang="en-US" sz="2100" b="0" i="1" dirty="0">
                <a:solidFill>
                  <a:schemeClr val="bg1"/>
                </a:solidFill>
                <a:effectLst>
                  <a:outerShdw blurRad="38100" dist="38100" dir="2700000" algn="tl">
                    <a:srgbClr val="FFFFFF"/>
                  </a:outerShdw>
                </a:effectLst>
                <a:latin typeface="Times" pitchFamily="18" charset="0"/>
              </a:rPr>
              <a:t>  </a:t>
            </a:r>
            <a:r>
              <a:rPr lang="en-IN" sz="2100" b="0" dirty="0">
                <a:solidFill>
                  <a:schemeClr val="bg1"/>
                </a:solidFill>
              </a:rPr>
              <a:t>(Classless </a:t>
            </a:r>
            <a:r>
              <a:rPr lang="en-IN" sz="2100" b="0" dirty="0">
                <a:solidFill>
                  <a:schemeClr val="bg1"/>
                </a:solidFill>
              </a:rPr>
              <a:t>inter-domain </a:t>
            </a:r>
            <a:r>
              <a:rPr lang="en-IN" sz="2100" b="0" dirty="0">
                <a:solidFill>
                  <a:schemeClr val="bg1"/>
                </a:solidFill>
              </a:rPr>
              <a:t>routing)</a:t>
            </a:r>
            <a:r>
              <a:rPr lang="en-IN" sz="2100" b="0" dirty="0"/>
              <a:t> </a:t>
            </a:r>
            <a:r>
              <a:rPr lang="en-US" altLang="en-US" sz="2100" b="0" i="1" dirty="0">
                <a:solidFill>
                  <a:schemeClr val="bg1"/>
                </a:solidFill>
                <a:effectLst>
                  <a:outerShdw blurRad="38100" dist="38100" dir="2700000" algn="tl">
                    <a:srgbClr val="FFFFFF"/>
                  </a:outerShdw>
                </a:effectLst>
                <a:latin typeface="Times" pitchFamily="18" charset="0"/>
              </a:rPr>
              <a:t>notation</a:t>
            </a:r>
            <a:r>
              <a:rPr lang="en-US" altLang="en-US" sz="2100" b="0" i="1" dirty="0">
                <a:solidFill>
                  <a:schemeClr val="bg1"/>
                </a:solidFill>
                <a:effectLst>
                  <a:outerShdw blurRad="38100" dist="38100" dir="2700000" algn="tl">
                    <a:srgbClr val="FFFFFF"/>
                  </a:outerShdw>
                </a:effectLst>
                <a:latin typeface="Times" pitchFamily="18" charset="0"/>
              </a:rPr>
              <a:t>. </a:t>
            </a:r>
          </a:p>
        </p:txBody>
      </p:sp>
      <p:sp>
        <p:nvSpPr>
          <p:cNvPr id="12" name="Rectangle 11"/>
          <p:cNvSpPr>
            <a:spLocks noChangeArrowheads="1"/>
          </p:cNvSpPr>
          <p:nvPr/>
        </p:nvSpPr>
        <p:spPr bwMode="auto">
          <a:xfrm>
            <a:off x="106680" y="3386168"/>
            <a:ext cx="3192780" cy="189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b="1" kern="1200">
                <a:solidFill>
                  <a:schemeClr val="tx1"/>
                </a:solidFill>
                <a:latin typeface="Times New Roman" pitchFamily="18" charset="0"/>
                <a:ea typeface="+mn-ea"/>
                <a:cs typeface="+mn-cs"/>
              </a:defRPr>
            </a:lvl1pPr>
            <a:lvl2pPr marL="457200" algn="l" rtl="0" fontAlgn="base">
              <a:spcBef>
                <a:spcPct val="0"/>
              </a:spcBef>
              <a:spcAft>
                <a:spcPct val="0"/>
              </a:spcAft>
              <a:defRPr sz="2400" b="1" kern="1200">
                <a:solidFill>
                  <a:schemeClr val="tx1"/>
                </a:solidFill>
                <a:latin typeface="Times New Roman" pitchFamily="18" charset="0"/>
                <a:ea typeface="+mn-ea"/>
                <a:cs typeface="+mn-cs"/>
              </a:defRPr>
            </a:lvl2pPr>
            <a:lvl3pPr marL="914400" algn="l" rtl="0" fontAlgn="base">
              <a:spcBef>
                <a:spcPct val="0"/>
              </a:spcBef>
              <a:spcAft>
                <a:spcPct val="0"/>
              </a:spcAft>
              <a:defRPr sz="2400" b="1" kern="1200">
                <a:solidFill>
                  <a:schemeClr val="tx1"/>
                </a:solidFill>
                <a:latin typeface="Times New Roman" pitchFamily="18" charset="0"/>
                <a:ea typeface="+mn-ea"/>
                <a:cs typeface="+mn-cs"/>
              </a:defRPr>
            </a:lvl3pPr>
            <a:lvl4pPr marL="1371600" algn="l" rtl="0" fontAlgn="base">
              <a:spcBef>
                <a:spcPct val="0"/>
              </a:spcBef>
              <a:spcAft>
                <a:spcPct val="0"/>
              </a:spcAft>
              <a:defRPr sz="2400" b="1" kern="1200">
                <a:solidFill>
                  <a:schemeClr val="tx1"/>
                </a:solidFill>
                <a:latin typeface="Times New Roman" pitchFamily="18" charset="0"/>
                <a:ea typeface="+mn-ea"/>
                <a:cs typeface="+mn-cs"/>
              </a:defRPr>
            </a:lvl4pPr>
            <a:lvl5pPr marL="1828800" algn="l" rtl="0" fontAlgn="base">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lgn="just">
              <a:spcBef>
                <a:spcPct val="50000"/>
              </a:spcBef>
            </a:pPr>
            <a:r>
              <a:rPr lang="en-US" altLang="en-US" sz="1800" b="0" dirty="0">
                <a:latin typeface="Times" pitchFamily="18" charset="0"/>
              </a:rPr>
              <a:t>A small organization is given a block with the beginning address and the prefix length </a:t>
            </a:r>
            <a:r>
              <a:rPr lang="en-US" altLang="en-US" sz="1800" dirty="0">
                <a:solidFill>
                  <a:srgbClr val="1911C3"/>
                </a:solidFill>
                <a:latin typeface="Times" pitchFamily="18" charset="0"/>
              </a:rPr>
              <a:t>205.16.37.24/29</a:t>
            </a:r>
            <a:r>
              <a:rPr lang="en-US" altLang="en-US" sz="1800" b="0" dirty="0">
                <a:solidFill>
                  <a:srgbClr val="1911C3"/>
                </a:solidFill>
                <a:latin typeface="Times" pitchFamily="18" charset="0"/>
              </a:rPr>
              <a:t> </a:t>
            </a:r>
            <a:r>
              <a:rPr lang="en-US" altLang="en-US" sz="1800" b="0" dirty="0">
                <a:latin typeface="Times" pitchFamily="18" charset="0"/>
              </a:rPr>
              <a:t>(in slash notation). </a:t>
            </a:r>
            <a:endParaRPr lang="en-US" altLang="en-US" sz="1800" b="0" dirty="0">
              <a:latin typeface="Times" pitchFamily="18" charset="0"/>
            </a:endParaRPr>
          </a:p>
          <a:p>
            <a:pPr algn="just">
              <a:spcBef>
                <a:spcPct val="50000"/>
              </a:spcBef>
            </a:pPr>
            <a:r>
              <a:rPr lang="en-US" altLang="en-US" sz="1800" b="0" dirty="0">
                <a:latin typeface="Times" pitchFamily="18" charset="0"/>
              </a:rPr>
              <a:t>What </a:t>
            </a:r>
            <a:r>
              <a:rPr lang="en-US" altLang="en-US" sz="1800" b="0" dirty="0">
                <a:latin typeface="Times" pitchFamily="18" charset="0"/>
              </a:rPr>
              <a:t>is the range of the block? </a:t>
            </a:r>
            <a:endParaRPr lang="en-US" altLang="en-US" sz="1800" dirty="0">
              <a:latin typeface="Times" pitchFamily="18" charset="0"/>
            </a:endParaRPr>
          </a:p>
        </p:txBody>
      </p:sp>
      <p:sp>
        <p:nvSpPr>
          <p:cNvPr id="13" name="TextBox 12"/>
          <p:cNvSpPr txBox="1"/>
          <p:nvPr/>
        </p:nvSpPr>
        <p:spPr>
          <a:xfrm>
            <a:off x="30480" y="2998470"/>
            <a:ext cx="975360"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800" b="1" dirty="0"/>
              <a:t>Example</a:t>
            </a:r>
            <a:endParaRPr lang="en-IN" sz="1800" b="1" dirty="0"/>
          </a:p>
        </p:txBody>
      </p:sp>
      <p:sp>
        <p:nvSpPr>
          <p:cNvPr id="14" name="Rectangle 13"/>
          <p:cNvSpPr>
            <a:spLocks noChangeArrowheads="1"/>
          </p:cNvSpPr>
          <p:nvPr/>
        </p:nvSpPr>
        <p:spPr bwMode="auto">
          <a:xfrm>
            <a:off x="3916680" y="2974182"/>
            <a:ext cx="5128260" cy="2536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b="1" kern="1200">
                <a:solidFill>
                  <a:schemeClr val="tx1"/>
                </a:solidFill>
                <a:latin typeface="Times New Roman" pitchFamily="18" charset="0"/>
                <a:ea typeface="+mn-ea"/>
                <a:cs typeface="+mn-cs"/>
              </a:defRPr>
            </a:lvl1pPr>
            <a:lvl2pPr marL="457200" algn="l" rtl="0" fontAlgn="base">
              <a:spcBef>
                <a:spcPct val="0"/>
              </a:spcBef>
              <a:spcAft>
                <a:spcPct val="0"/>
              </a:spcAft>
              <a:defRPr sz="2400" b="1" kern="1200">
                <a:solidFill>
                  <a:schemeClr val="tx1"/>
                </a:solidFill>
                <a:latin typeface="Times New Roman" pitchFamily="18" charset="0"/>
                <a:ea typeface="+mn-ea"/>
                <a:cs typeface="+mn-cs"/>
              </a:defRPr>
            </a:lvl2pPr>
            <a:lvl3pPr marL="914400" algn="l" rtl="0" fontAlgn="base">
              <a:spcBef>
                <a:spcPct val="0"/>
              </a:spcBef>
              <a:spcAft>
                <a:spcPct val="0"/>
              </a:spcAft>
              <a:defRPr sz="2400" b="1" kern="1200">
                <a:solidFill>
                  <a:schemeClr val="tx1"/>
                </a:solidFill>
                <a:latin typeface="Times New Roman" pitchFamily="18" charset="0"/>
                <a:ea typeface="+mn-ea"/>
                <a:cs typeface="+mn-cs"/>
              </a:defRPr>
            </a:lvl3pPr>
            <a:lvl4pPr marL="1371600" algn="l" rtl="0" fontAlgn="base">
              <a:spcBef>
                <a:spcPct val="0"/>
              </a:spcBef>
              <a:spcAft>
                <a:spcPct val="0"/>
              </a:spcAft>
              <a:defRPr sz="2400" b="1" kern="1200">
                <a:solidFill>
                  <a:schemeClr val="tx1"/>
                </a:solidFill>
                <a:latin typeface="Times New Roman" pitchFamily="18" charset="0"/>
                <a:ea typeface="+mn-ea"/>
                <a:cs typeface="+mn-cs"/>
              </a:defRPr>
            </a:lvl4pPr>
            <a:lvl5pPr marL="1828800" algn="l" rtl="0" fontAlgn="base">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lgn="just">
              <a:spcBef>
                <a:spcPct val="50000"/>
              </a:spcBef>
            </a:pPr>
            <a:r>
              <a:rPr lang="en-US" altLang="en-US" sz="1800" b="0" dirty="0">
                <a:latin typeface="Times" pitchFamily="18" charset="0"/>
              </a:rPr>
              <a:t>The beginning address is </a:t>
            </a:r>
            <a:r>
              <a:rPr lang="en-US" altLang="en-US" sz="1800" dirty="0">
                <a:solidFill>
                  <a:srgbClr val="1911C3"/>
                </a:solidFill>
                <a:latin typeface="Times" pitchFamily="18" charset="0"/>
              </a:rPr>
              <a:t>205.16.37.24</a:t>
            </a:r>
            <a:r>
              <a:rPr lang="en-US" altLang="en-US" sz="1800" b="0" dirty="0">
                <a:latin typeface="Times" pitchFamily="18" charset="0"/>
              </a:rPr>
              <a:t>. To find the last address we keep the first 29 bits and change the last 3 bits to </a:t>
            </a:r>
            <a:r>
              <a:rPr lang="en-US" altLang="en-US" sz="1800" b="0" dirty="0">
                <a:latin typeface="Times" pitchFamily="18" charset="0"/>
              </a:rPr>
              <a:t>1s.</a:t>
            </a:r>
          </a:p>
          <a:p>
            <a:pPr algn="just">
              <a:spcBef>
                <a:spcPct val="50000"/>
              </a:spcBef>
            </a:pPr>
            <a:r>
              <a:rPr lang="en-US" altLang="en-US" sz="1800" b="0" dirty="0">
                <a:latin typeface="Times" pitchFamily="18" charset="0"/>
              </a:rPr>
              <a:t>Beginning:</a:t>
            </a:r>
            <a:r>
              <a:rPr lang="en-US" altLang="en-US" sz="1800" u="sng" dirty="0">
                <a:latin typeface="Times" pitchFamily="18" charset="0"/>
              </a:rPr>
              <a:t>11001111  </a:t>
            </a:r>
            <a:r>
              <a:rPr lang="en-US" altLang="en-US" sz="1800" u="sng" dirty="0">
                <a:latin typeface="Times" pitchFamily="18" charset="0"/>
              </a:rPr>
              <a:t>00010000  00100101  00011</a:t>
            </a:r>
            <a:r>
              <a:rPr lang="en-US" altLang="en-US" sz="1800" b="0" dirty="0">
                <a:latin typeface="Times" pitchFamily="18" charset="0"/>
              </a:rPr>
              <a:t>000</a:t>
            </a:r>
          </a:p>
          <a:p>
            <a:pPr algn="ctr">
              <a:spcBef>
                <a:spcPts val="75"/>
              </a:spcBef>
              <a:spcAft>
                <a:spcPts val="525"/>
              </a:spcAft>
            </a:pPr>
            <a:r>
              <a:rPr lang="en-US" altLang="en-US" sz="1800" b="0" dirty="0">
                <a:latin typeface="Times" pitchFamily="18" charset="0"/>
              </a:rPr>
              <a:t>Ending     : </a:t>
            </a:r>
            <a:r>
              <a:rPr lang="en-US" altLang="en-US" sz="1800" u="sng" dirty="0">
                <a:latin typeface="Times" pitchFamily="18" charset="0"/>
              </a:rPr>
              <a:t>11001111  00010000  00100101  00011</a:t>
            </a:r>
            <a:r>
              <a:rPr lang="en-US" altLang="en-US" sz="1800" b="0" dirty="0">
                <a:latin typeface="Times" pitchFamily="18" charset="0"/>
              </a:rPr>
              <a:t>111</a:t>
            </a:r>
          </a:p>
          <a:p>
            <a:pPr algn="ctr">
              <a:spcBef>
                <a:spcPts val="75"/>
              </a:spcBef>
              <a:spcAft>
                <a:spcPts val="525"/>
              </a:spcAft>
            </a:pPr>
            <a:r>
              <a:rPr lang="en-US" altLang="en-US" sz="1800" b="0" dirty="0">
                <a:latin typeface="Times" pitchFamily="18" charset="0"/>
              </a:rPr>
              <a:t> There are only 8 addresses in this block.</a:t>
            </a:r>
            <a:endParaRPr lang="en-US" altLang="en-US" sz="1800" dirty="0">
              <a:latin typeface="Times" pitchFamily="18" charset="0"/>
            </a:endParaRPr>
          </a:p>
        </p:txBody>
      </p:sp>
      <p:sp>
        <p:nvSpPr>
          <p:cNvPr id="15" name="Right Arrow 14"/>
          <p:cNvSpPr/>
          <p:nvPr/>
        </p:nvSpPr>
        <p:spPr>
          <a:xfrm>
            <a:off x="3299460" y="4821049"/>
            <a:ext cx="556260" cy="3262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1050"/>
          </a:p>
        </p:txBody>
      </p:sp>
      <p:sp>
        <p:nvSpPr>
          <p:cNvPr id="16" name="Rectangle 15"/>
          <p:cNvSpPr/>
          <p:nvPr/>
        </p:nvSpPr>
        <p:spPr>
          <a:xfrm>
            <a:off x="4274820" y="4947124"/>
            <a:ext cx="4770120" cy="577081"/>
          </a:xfrm>
          <a:prstGeom prst="rect">
            <a:avLst/>
          </a:prstGeom>
          <a:solidFill>
            <a:srgbClr val="1911C3"/>
          </a:solidFill>
        </p:spPr>
        <p:style>
          <a:lnRef idx="1">
            <a:schemeClr val="dk1"/>
          </a:lnRef>
          <a:fillRef idx="3">
            <a:schemeClr val="dk1"/>
          </a:fillRef>
          <a:effectRef idx="2">
            <a:schemeClr val="dk1"/>
          </a:effectRef>
          <a:fontRef idx="minor">
            <a:schemeClr val="lt1"/>
          </a:fontRef>
        </p:style>
        <p:txBody>
          <a:bodyPr wrap="square">
            <a:spAutoFit/>
          </a:bodyPr>
          <a:lstStyle/>
          <a:p>
            <a:pPr algn="just">
              <a:spcBef>
                <a:spcPct val="50000"/>
              </a:spcBef>
            </a:pPr>
            <a:r>
              <a:rPr lang="en-US" altLang="en-US" sz="1050" b="1" dirty="0">
                <a:latin typeface="Times" pitchFamily="18" charset="0"/>
              </a:rPr>
              <a:t>We can </a:t>
            </a:r>
            <a:r>
              <a:rPr lang="en-US" altLang="en-US" sz="1050" b="1" dirty="0">
                <a:latin typeface="Times" pitchFamily="18" charset="0"/>
              </a:rPr>
              <a:t>argue </a:t>
            </a:r>
            <a:r>
              <a:rPr lang="en-US" altLang="en-US" sz="1050" b="1" dirty="0">
                <a:latin typeface="Times" pitchFamily="18" charset="0"/>
              </a:rPr>
              <a:t>that the length of the suffix is 32 </a:t>
            </a:r>
            <a:r>
              <a:rPr lang="en-US" altLang="en-US" sz="1050" b="1" dirty="0">
                <a:latin typeface="Symbol" pitchFamily="18" charset="2"/>
              </a:rPr>
              <a:t>-</a:t>
            </a:r>
            <a:r>
              <a:rPr lang="en-US" altLang="en-US" sz="1050" b="1" dirty="0">
                <a:latin typeface="Times" pitchFamily="18" charset="0"/>
              </a:rPr>
              <a:t> 29 or 3. So there are 2</a:t>
            </a:r>
            <a:r>
              <a:rPr lang="en-US" altLang="en-US" sz="1050" b="1" baseline="30000" dirty="0">
                <a:latin typeface="Times" pitchFamily="18" charset="0"/>
              </a:rPr>
              <a:t>3</a:t>
            </a:r>
            <a:r>
              <a:rPr lang="en-US" altLang="en-US" sz="1050" b="1" dirty="0">
                <a:latin typeface="Times" pitchFamily="18" charset="0"/>
              </a:rPr>
              <a:t> </a:t>
            </a:r>
            <a:r>
              <a:rPr lang="en-US" altLang="en-US" sz="1050" b="1" dirty="0">
                <a:latin typeface="Symbol" pitchFamily="18" charset="2"/>
              </a:rPr>
              <a:t>=</a:t>
            </a:r>
            <a:r>
              <a:rPr lang="en-US" altLang="en-US" sz="1050" b="1" dirty="0">
                <a:latin typeface="Times" pitchFamily="18" charset="0"/>
              </a:rPr>
              <a:t> 8 addresses in this block. If the first address is 205.16.37.24, the last address is 205.16.37.31 (24 </a:t>
            </a:r>
            <a:r>
              <a:rPr lang="en-US" altLang="en-US" sz="1050" b="1" dirty="0">
                <a:latin typeface="Symbol" pitchFamily="18" charset="2"/>
              </a:rPr>
              <a:t>+</a:t>
            </a:r>
            <a:r>
              <a:rPr lang="en-US" altLang="en-US" sz="1050" b="1" dirty="0">
                <a:latin typeface="Times" pitchFamily="18" charset="0"/>
              </a:rPr>
              <a:t> 7 </a:t>
            </a:r>
            <a:r>
              <a:rPr lang="en-US" altLang="en-US" sz="1050" b="1" dirty="0">
                <a:latin typeface="Symbol" pitchFamily="18" charset="2"/>
              </a:rPr>
              <a:t>=</a:t>
            </a:r>
            <a:r>
              <a:rPr lang="en-US" altLang="en-US" sz="1050" b="1" dirty="0">
                <a:latin typeface="Times" pitchFamily="18" charset="0"/>
              </a:rPr>
              <a:t> 31). </a:t>
            </a:r>
          </a:p>
        </p:txBody>
      </p:sp>
    </p:spTree>
    <p:extLst>
      <p:ext uri="{BB962C8B-B14F-4D97-AF65-F5344CB8AC3E}">
        <p14:creationId xmlns:p14="http://schemas.microsoft.com/office/powerpoint/2010/main" val="3041127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966;p165" descr="download.png"/>
          <p:cNvPicPr preferRelativeResize="0"/>
          <p:nvPr/>
        </p:nvPicPr>
        <p:blipFill rotWithShape="1">
          <a:blip r:embed="rId2">
            <a:alphaModFix/>
          </a:blip>
          <a:srcRect/>
          <a:stretch/>
        </p:blipFill>
        <p:spPr>
          <a:xfrm>
            <a:off x="7086600" y="0"/>
            <a:ext cx="2057400" cy="676275"/>
          </a:xfrm>
          <a:prstGeom prst="rect">
            <a:avLst/>
          </a:prstGeom>
          <a:noFill/>
          <a:ln>
            <a:noFill/>
          </a:ln>
        </p:spPr>
      </p:pic>
      <p:sp>
        <p:nvSpPr>
          <p:cNvPr id="17" name="Rectangle 16"/>
          <p:cNvSpPr/>
          <p:nvPr/>
        </p:nvSpPr>
        <p:spPr>
          <a:xfrm>
            <a:off x="106680" y="1851913"/>
            <a:ext cx="8938260" cy="923330"/>
          </a:xfrm>
          <a:prstGeom prst="rect">
            <a:avLst/>
          </a:prstGeom>
        </p:spPr>
        <p:txBody>
          <a:bodyPr wrap="square">
            <a:spAutoFit/>
          </a:bodyPr>
          <a:lstStyle/>
          <a:p>
            <a:pPr algn="ctr">
              <a:lnSpc>
                <a:spcPct val="150000"/>
              </a:lnSpc>
              <a:spcBef>
                <a:spcPts val="825"/>
              </a:spcBef>
              <a:spcAft>
                <a:spcPts val="825"/>
              </a:spcAft>
            </a:pPr>
            <a:r>
              <a:rPr lang="en-US" altLang="en-US" sz="1800" dirty="0">
                <a:latin typeface="Times" pitchFamily="18" charset="0"/>
              </a:rPr>
              <a:t>A block in classes A, B, and C </a:t>
            </a:r>
            <a:r>
              <a:rPr lang="en-US" altLang="en-US" sz="1800" dirty="0">
                <a:latin typeface="Times" pitchFamily="18" charset="0"/>
              </a:rPr>
              <a:t>can </a:t>
            </a:r>
            <a:r>
              <a:rPr lang="en-US" altLang="en-US" sz="1800" dirty="0">
                <a:latin typeface="Times" pitchFamily="18" charset="0"/>
              </a:rPr>
              <a:t>easily be represented in slash </a:t>
            </a:r>
            <a:r>
              <a:rPr lang="en-US" altLang="en-US" sz="1800" dirty="0">
                <a:latin typeface="Times" pitchFamily="18" charset="0"/>
              </a:rPr>
              <a:t>notation as </a:t>
            </a:r>
            <a:r>
              <a:rPr lang="en-US" altLang="en-US" sz="1800" b="1" dirty="0">
                <a:solidFill>
                  <a:srgbClr val="FF3300"/>
                </a:solidFill>
                <a:latin typeface="Times" pitchFamily="18" charset="0"/>
              </a:rPr>
              <a:t>A.B.C.D</a:t>
            </a:r>
            <a:r>
              <a:rPr lang="en-US" altLang="en-US" sz="1800" b="1" dirty="0">
                <a:solidFill>
                  <a:srgbClr val="FF3300"/>
                </a:solidFill>
                <a:latin typeface="Times" pitchFamily="18" charset="0"/>
              </a:rPr>
              <a:t>/ </a:t>
            </a:r>
            <a:r>
              <a:rPr lang="en-US" altLang="en-US" sz="1800" b="1" i="1" dirty="0">
                <a:solidFill>
                  <a:srgbClr val="FF3300"/>
                </a:solidFill>
                <a:latin typeface="Times" pitchFamily="18" charset="0"/>
              </a:rPr>
              <a:t>n</a:t>
            </a:r>
            <a:r>
              <a:rPr lang="en-US" altLang="en-US" sz="1800" dirty="0">
                <a:latin typeface="Times" pitchFamily="18" charset="0"/>
              </a:rPr>
              <a:t> </a:t>
            </a:r>
            <a:r>
              <a:rPr lang="en-US" altLang="en-US" sz="1800" dirty="0">
                <a:latin typeface="Times" pitchFamily="18" charset="0"/>
              </a:rPr>
              <a:t> </a:t>
            </a:r>
            <a:r>
              <a:rPr lang="en-US" altLang="en-US" sz="1800" dirty="0">
                <a:latin typeface="Times" pitchFamily="18" charset="0"/>
              </a:rPr>
              <a:t/>
            </a:r>
            <a:br>
              <a:rPr lang="en-US" altLang="en-US" sz="1800" dirty="0">
                <a:latin typeface="Times" pitchFamily="18" charset="0"/>
              </a:rPr>
            </a:br>
            <a:r>
              <a:rPr lang="en-US" altLang="en-US" sz="1800" dirty="0">
                <a:latin typeface="Times" pitchFamily="18" charset="0"/>
              </a:rPr>
              <a:t>where </a:t>
            </a:r>
            <a:r>
              <a:rPr lang="en-US" altLang="en-US" sz="1800" i="1" dirty="0">
                <a:latin typeface="Times" pitchFamily="18" charset="0"/>
              </a:rPr>
              <a:t>n</a:t>
            </a:r>
            <a:r>
              <a:rPr lang="en-US" altLang="en-US" sz="1800" dirty="0">
                <a:latin typeface="Times" pitchFamily="18" charset="0"/>
              </a:rPr>
              <a:t> is </a:t>
            </a:r>
            <a:r>
              <a:rPr lang="en-US" altLang="en-US" sz="1800" dirty="0">
                <a:latin typeface="Times" pitchFamily="18" charset="0"/>
              </a:rPr>
              <a:t>either </a:t>
            </a:r>
            <a:r>
              <a:rPr lang="en-US" altLang="en-US" sz="1800" b="1" dirty="0">
                <a:solidFill>
                  <a:srgbClr val="1911C3"/>
                </a:solidFill>
                <a:latin typeface="Times" pitchFamily="18" charset="0"/>
              </a:rPr>
              <a:t>8 (class A), 16 (class B), or </a:t>
            </a:r>
            <a:r>
              <a:rPr lang="en-US" altLang="en-US" sz="1800" b="1" dirty="0">
                <a:solidFill>
                  <a:srgbClr val="1911C3"/>
                </a:solidFill>
                <a:latin typeface="Times" pitchFamily="18" charset="0"/>
              </a:rPr>
              <a:t>24 </a:t>
            </a:r>
            <a:r>
              <a:rPr lang="en-US" altLang="en-US" sz="1800" b="1" dirty="0">
                <a:solidFill>
                  <a:srgbClr val="1911C3"/>
                </a:solidFill>
                <a:latin typeface="Times" pitchFamily="18" charset="0"/>
              </a:rPr>
              <a:t>(class C)</a:t>
            </a:r>
            <a:r>
              <a:rPr lang="en-US" altLang="en-US" sz="1800" dirty="0">
                <a:latin typeface="Times" pitchFamily="18" charset="0"/>
              </a:rPr>
              <a:t>.</a:t>
            </a:r>
            <a:endParaRPr lang="en-US" altLang="en-US" sz="1800" i="1" dirty="0">
              <a:effectLst>
                <a:outerShdw blurRad="38100" dist="38100" dir="2700000" algn="tl">
                  <a:srgbClr val="FFFFFF"/>
                </a:outerShdw>
              </a:effectLst>
              <a:latin typeface="Times" pitchFamily="18" charset="0"/>
            </a:endParaRPr>
          </a:p>
        </p:txBody>
      </p:sp>
      <p:sp>
        <p:nvSpPr>
          <p:cNvPr id="18" name="Title 1"/>
          <p:cNvSpPr txBox="1">
            <a:spLocks/>
          </p:cNvSpPr>
          <p:nvPr/>
        </p:nvSpPr>
        <p:spPr>
          <a:xfrm>
            <a:off x="457200" y="998696"/>
            <a:ext cx="8229600" cy="85725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b="1" dirty="0"/>
              <a:t>Slash Notation</a:t>
            </a:r>
            <a:endParaRPr lang="en-IN" sz="3300" b="1" dirty="0">
              <a:latin typeface="+mn-lt"/>
            </a:endParaRPr>
          </a:p>
        </p:txBody>
      </p:sp>
      <p:sp>
        <p:nvSpPr>
          <p:cNvPr id="19" name="Rectangle 18"/>
          <p:cNvSpPr>
            <a:spLocks noChangeArrowheads="1"/>
          </p:cNvSpPr>
          <p:nvPr/>
        </p:nvSpPr>
        <p:spPr bwMode="auto">
          <a:xfrm>
            <a:off x="106680" y="3122295"/>
            <a:ext cx="861060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b="1" kern="1200">
                <a:solidFill>
                  <a:schemeClr val="tx1"/>
                </a:solidFill>
                <a:latin typeface="Times New Roman" pitchFamily="18" charset="0"/>
                <a:ea typeface="+mn-ea"/>
                <a:cs typeface="+mn-cs"/>
              </a:defRPr>
            </a:lvl1pPr>
            <a:lvl2pPr marL="457200" algn="l" rtl="0" fontAlgn="base">
              <a:spcBef>
                <a:spcPct val="0"/>
              </a:spcBef>
              <a:spcAft>
                <a:spcPct val="0"/>
              </a:spcAft>
              <a:defRPr sz="2400" b="1" kern="1200">
                <a:solidFill>
                  <a:schemeClr val="tx1"/>
                </a:solidFill>
                <a:latin typeface="Times New Roman" pitchFamily="18" charset="0"/>
                <a:ea typeface="+mn-ea"/>
                <a:cs typeface="+mn-cs"/>
              </a:defRPr>
            </a:lvl2pPr>
            <a:lvl3pPr marL="914400" algn="l" rtl="0" fontAlgn="base">
              <a:spcBef>
                <a:spcPct val="0"/>
              </a:spcBef>
              <a:spcAft>
                <a:spcPct val="0"/>
              </a:spcAft>
              <a:defRPr sz="2400" b="1" kern="1200">
                <a:solidFill>
                  <a:schemeClr val="tx1"/>
                </a:solidFill>
                <a:latin typeface="Times New Roman" pitchFamily="18" charset="0"/>
                <a:ea typeface="+mn-ea"/>
                <a:cs typeface="+mn-cs"/>
              </a:defRPr>
            </a:lvl3pPr>
            <a:lvl4pPr marL="1371600" algn="l" rtl="0" fontAlgn="base">
              <a:spcBef>
                <a:spcPct val="0"/>
              </a:spcBef>
              <a:spcAft>
                <a:spcPct val="0"/>
              </a:spcAft>
              <a:defRPr sz="2400" b="1" kern="1200">
                <a:solidFill>
                  <a:schemeClr val="tx1"/>
                </a:solidFill>
                <a:latin typeface="Times New Roman" pitchFamily="18" charset="0"/>
                <a:ea typeface="+mn-ea"/>
                <a:cs typeface="+mn-cs"/>
              </a:defRPr>
            </a:lvl4pPr>
            <a:lvl5pPr marL="1828800" algn="l" rtl="0" fontAlgn="base">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lgn="just">
              <a:spcBef>
                <a:spcPct val="50000"/>
              </a:spcBef>
            </a:pPr>
            <a:r>
              <a:rPr lang="en-US" altLang="en-US" sz="2100" dirty="0">
                <a:latin typeface="Times" pitchFamily="18" charset="0"/>
              </a:rPr>
              <a:t>What is the network address if one of the addresses is </a:t>
            </a:r>
            <a:r>
              <a:rPr lang="en-US" altLang="en-US" sz="2100" dirty="0">
                <a:latin typeface="Times" pitchFamily="18" charset="0"/>
              </a:rPr>
              <a:t>167.199.170.82/27</a:t>
            </a:r>
            <a:endParaRPr lang="en-US" altLang="en-US" sz="2100" dirty="0">
              <a:latin typeface="Times" pitchFamily="18" charset="0"/>
            </a:endParaRPr>
          </a:p>
        </p:txBody>
      </p:sp>
      <p:sp>
        <p:nvSpPr>
          <p:cNvPr id="20" name="Rectangle 19"/>
          <p:cNvSpPr>
            <a:spLocks noChangeArrowheads="1"/>
          </p:cNvSpPr>
          <p:nvPr/>
        </p:nvSpPr>
        <p:spPr bwMode="auto">
          <a:xfrm>
            <a:off x="518160" y="3614262"/>
            <a:ext cx="8397240" cy="1754326"/>
          </a:xfrm>
          <a:prstGeom prst="rect">
            <a:avLst/>
          </a:prstGeom>
          <a:ln/>
          <a:extLst/>
        </p:spPr>
        <p:style>
          <a:lnRef idx="1">
            <a:schemeClr val="accent5"/>
          </a:lnRef>
          <a:fillRef idx="3">
            <a:schemeClr val="accent5"/>
          </a:fillRef>
          <a:effectRef idx="2">
            <a:schemeClr val="accent5"/>
          </a:effectRef>
          <a:fontRef idx="minor">
            <a:schemeClr val="lt1"/>
          </a:fontRef>
        </p:style>
        <p:txBody>
          <a:bodyPr wrap="square">
            <a:spAutoFit/>
          </a:bodyPr>
          <a:lstStyle>
            <a:defPPr>
              <a:defRPr lang="en-US"/>
            </a:defPPr>
            <a:lvl1pPr algn="l" rtl="0" fontAlgn="base">
              <a:spcBef>
                <a:spcPct val="0"/>
              </a:spcBef>
              <a:spcAft>
                <a:spcPct val="0"/>
              </a:spcAft>
              <a:defRPr sz="2400" b="1" kern="1200">
                <a:solidFill>
                  <a:schemeClr val="tx1"/>
                </a:solidFill>
                <a:latin typeface="Times New Roman" pitchFamily="18" charset="0"/>
                <a:ea typeface="+mn-ea"/>
                <a:cs typeface="+mn-cs"/>
              </a:defRPr>
            </a:lvl1pPr>
            <a:lvl2pPr marL="457200" algn="l" rtl="0" fontAlgn="base">
              <a:spcBef>
                <a:spcPct val="0"/>
              </a:spcBef>
              <a:spcAft>
                <a:spcPct val="0"/>
              </a:spcAft>
              <a:defRPr sz="2400" b="1" kern="1200">
                <a:solidFill>
                  <a:schemeClr val="tx1"/>
                </a:solidFill>
                <a:latin typeface="Times New Roman" pitchFamily="18" charset="0"/>
                <a:ea typeface="+mn-ea"/>
                <a:cs typeface="+mn-cs"/>
              </a:defRPr>
            </a:lvl2pPr>
            <a:lvl3pPr marL="914400" algn="l" rtl="0" fontAlgn="base">
              <a:spcBef>
                <a:spcPct val="0"/>
              </a:spcBef>
              <a:spcAft>
                <a:spcPct val="0"/>
              </a:spcAft>
              <a:defRPr sz="2400" b="1" kern="1200">
                <a:solidFill>
                  <a:schemeClr val="tx1"/>
                </a:solidFill>
                <a:latin typeface="Times New Roman" pitchFamily="18" charset="0"/>
                <a:ea typeface="+mn-ea"/>
                <a:cs typeface="+mn-cs"/>
              </a:defRPr>
            </a:lvl3pPr>
            <a:lvl4pPr marL="1371600" algn="l" rtl="0" fontAlgn="base">
              <a:spcBef>
                <a:spcPct val="0"/>
              </a:spcBef>
              <a:spcAft>
                <a:spcPct val="0"/>
              </a:spcAft>
              <a:defRPr sz="2400" b="1" kern="1200">
                <a:solidFill>
                  <a:schemeClr val="tx1"/>
                </a:solidFill>
                <a:latin typeface="Times New Roman" pitchFamily="18" charset="0"/>
                <a:ea typeface="+mn-ea"/>
                <a:cs typeface="+mn-cs"/>
              </a:defRPr>
            </a:lvl4pPr>
            <a:lvl5pPr marL="1828800" algn="l" rtl="0" fontAlgn="base">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lgn="just">
              <a:spcBef>
                <a:spcPct val="50000"/>
              </a:spcBef>
            </a:pPr>
            <a:r>
              <a:rPr lang="en-US" altLang="en-US" sz="1800" b="0" dirty="0">
                <a:solidFill>
                  <a:schemeClr val="bg1"/>
                </a:solidFill>
                <a:latin typeface="Times" pitchFamily="18" charset="0"/>
              </a:rPr>
              <a:t>The prefix </a:t>
            </a:r>
            <a:r>
              <a:rPr lang="en-US" altLang="en-US" sz="1800" b="0" dirty="0">
                <a:solidFill>
                  <a:schemeClr val="bg1"/>
                </a:solidFill>
                <a:latin typeface="Times" pitchFamily="18" charset="0"/>
              </a:rPr>
              <a:t>length </a:t>
            </a:r>
            <a:r>
              <a:rPr lang="en-US" altLang="en-US" sz="1800" b="0" dirty="0">
                <a:solidFill>
                  <a:schemeClr val="bg1"/>
                </a:solidFill>
                <a:latin typeface="Times" pitchFamily="18" charset="0"/>
              </a:rPr>
              <a:t>is 27, which means that we must keep the first 27 bits as is and change the </a:t>
            </a:r>
            <a:r>
              <a:rPr lang="en-US" altLang="en-US" sz="1800" b="0" dirty="0">
                <a:solidFill>
                  <a:schemeClr val="bg1"/>
                </a:solidFill>
                <a:latin typeface="Times" pitchFamily="18" charset="0"/>
              </a:rPr>
              <a:t>remaining </a:t>
            </a:r>
            <a:r>
              <a:rPr lang="en-US" altLang="en-US" sz="1800" b="0" dirty="0">
                <a:solidFill>
                  <a:schemeClr val="bg1"/>
                </a:solidFill>
                <a:latin typeface="Times" pitchFamily="18" charset="0"/>
              </a:rPr>
              <a:t>bits (5) to 0s. </a:t>
            </a:r>
            <a:endParaRPr lang="en-US" altLang="en-US" sz="1800" b="0" dirty="0">
              <a:solidFill>
                <a:schemeClr val="bg1"/>
              </a:solidFill>
              <a:latin typeface="Times" pitchFamily="18" charset="0"/>
            </a:endParaRPr>
          </a:p>
          <a:p>
            <a:pPr algn="just">
              <a:spcBef>
                <a:spcPct val="50000"/>
              </a:spcBef>
            </a:pPr>
            <a:r>
              <a:rPr lang="en-US" altLang="en-US" sz="1800" b="0" dirty="0">
                <a:solidFill>
                  <a:schemeClr val="bg1"/>
                </a:solidFill>
                <a:latin typeface="Times" pitchFamily="18" charset="0"/>
              </a:rPr>
              <a:t>The </a:t>
            </a:r>
            <a:r>
              <a:rPr lang="en-US" altLang="en-US" sz="1800" b="0" dirty="0">
                <a:solidFill>
                  <a:schemeClr val="bg1"/>
                </a:solidFill>
                <a:latin typeface="Times" pitchFamily="18" charset="0"/>
              </a:rPr>
              <a:t>5 bits affect only the last byte. The last byte is 01010010. Changing the last 5 bits to 0s, we get 01000000 or 64. </a:t>
            </a:r>
            <a:endParaRPr lang="en-US" altLang="en-US" sz="1800" b="0" dirty="0">
              <a:solidFill>
                <a:schemeClr val="bg1"/>
              </a:solidFill>
              <a:latin typeface="Times" pitchFamily="18" charset="0"/>
            </a:endParaRPr>
          </a:p>
          <a:p>
            <a:pPr algn="just">
              <a:spcBef>
                <a:spcPct val="50000"/>
              </a:spcBef>
            </a:pPr>
            <a:r>
              <a:rPr lang="en-US" altLang="en-US" sz="1800" b="0" dirty="0">
                <a:solidFill>
                  <a:schemeClr val="bg1"/>
                </a:solidFill>
                <a:latin typeface="Times" pitchFamily="18" charset="0"/>
              </a:rPr>
              <a:t>The </a:t>
            </a:r>
            <a:r>
              <a:rPr lang="en-US" altLang="en-US" sz="1800" b="0" dirty="0">
                <a:solidFill>
                  <a:schemeClr val="bg1"/>
                </a:solidFill>
                <a:latin typeface="Times" pitchFamily="18" charset="0"/>
              </a:rPr>
              <a:t>network address is 167.199.170.64/27.</a:t>
            </a:r>
            <a:endParaRPr lang="en-US" altLang="en-US" sz="1800" dirty="0">
              <a:solidFill>
                <a:schemeClr val="bg1"/>
              </a:solidFill>
              <a:latin typeface="Times" pitchFamily="18" charset="0"/>
            </a:endParaRPr>
          </a:p>
        </p:txBody>
      </p:sp>
    </p:spTree>
    <p:extLst>
      <p:ext uri="{BB962C8B-B14F-4D97-AF65-F5344CB8AC3E}">
        <p14:creationId xmlns:p14="http://schemas.microsoft.com/office/powerpoint/2010/main" val="4106142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IPV4 NOTATIONS</a:t>
            </a:r>
            <a:endParaRPr lang="en-IN" b="1"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55576" y="1844824"/>
            <a:ext cx="8076446" cy="4592050"/>
          </a:xfrm>
          <a:prstGeom prst="rect">
            <a:avLst/>
          </a:prstGeom>
        </p:spPr>
      </p:pic>
      <p:pic>
        <p:nvPicPr>
          <p:cNvPr id="5" name="Google Shape;203;p29" descr="download.png"/>
          <p:cNvPicPr preferRelativeResize="0"/>
          <p:nvPr/>
        </p:nvPicPr>
        <p:blipFill rotWithShape="1">
          <a:blip r:embed="rId3">
            <a:alphaModFix/>
          </a:blip>
          <a:srcRect/>
          <a:stretch/>
        </p:blipFill>
        <p:spPr>
          <a:xfrm>
            <a:off x="6886574" y="152400"/>
            <a:ext cx="2257425" cy="804863"/>
          </a:xfrm>
          <a:prstGeom prst="rect">
            <a:avLst/>
          </a:prstGeom>
          <a:noFill/>
          <a:ln>
            <a:noFill/>
          </a:ln>
        </p:spPr>
      </p:pic>
    </p:spTree>
    <p:extLst>
      <p:ext uri="{BB962C8B-B14F-4D97-AF65-F5344CB8AC3E}">
        <p14:creationId xmlns:p14="http://schemas.microsoft.com/office/powerpoint/2010/main" val="17900875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457200" y="1855946"/>
            <a:ext cx="8528685"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b="1" kern="1200">
                <a:solidFill>
                  <a:schemeClr val="tx1"/>
                </a:solidFill>
                <a:latin typeface="Times New Roman" pitchFamily="18" charset="0"/>
                <a:ea typeface="+mn-ea"/>
                <a:cs typeface="+mn-cs"/>
              </a:defRPr>
            </a:lvl1pPr>
            <a:lvl2pPr marL="457200" algn="l" rtl="0" fontAlgn="base">
              <a:spcBef>
                <a:spcPct val="0"/>
              </a:spcBef>
              <a:spcAft>
                <a:spcPct val="0"/>
              </a:spcAft>
              <a:defRPr sz="2400" b="1" kern="1200">
                <a:solidFill>
                  <a:schemeClr val="tx1"/>
                </a:solidFill>
                <a:latin typeface="Times New Roman" pitchFamily="18" charset="0"/>
                <a:ea typeface="+mn-ea"/>
                <a:cs typeface="+mn-cs"/>
              </a:defRPr>
            </a:lvl2pPr>
            <a:lvl3pPr marL="914400" algn="l" rtl="0" fontAlgn="base">
              <a:spcBef>
                <a:spcPct val="0"/>
              </a:spcBef>
              <a:spcAft>
                <a:spcPct val="0"/>
              </a:spcAft>
              <a:defRPr sz="2400" b="1" kern="1200">
                <a:solidFill>
                  <a:schemeClr val="tx1"/>
                </a:solidFill>
                <a:latin typeface="Times New Roman" pitchFamily="18" charset="0"/>
                <a:ea typeface="+mn-ea"/>
                <a:cs typeface="+mn-cs"/>
              </a:defRPr>
            </a:lvl3pPr>
            <a:lvl4pPr marL="1371600" algn="l" rtl="0" fontAlgn="base">
              <a:spcBef>
                <a:spcPct val="0"/>
              </a:spcBef>
              <a:spcAft>
                <a:spcPct val="0"/>
              </a:spcAft>
              <a:defRPr sz="2400" b="1" kern="1200">
                <a:solidFill>
                  <a:schemeClr val="tx1"/>
                </a:solidFill>
                <a:latin typeface="Times New Roman" pitchFamily="18" charset="0"/>
                <a:ea typeface="+mn-ea"/>
                <a:cs typeface="+mn-cs"/>
              </a:defRPr>
            </a:lvl4pPr>
            <a:lvl5pPr marL="1828800" algn="l" rtl="0" fontAlgn="base">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lgn="just">
              <a:spcBef>
                <a:spcPct val="50000"/>
              </a:spcBef>
            </a:pPr>
            <a:r>
              <a:rPr lang="en-US" altLang="en-US" sz="2100" b="0" dirty="0">
                <a:latin typeface="Times" pitchFamily="18" charset="0"/>
              </a:rPr>
              <a:t>An ISP is granted a block of addresses starting with 190.100.0.0/16. The ISP needs to distribute these addresses to three groups of customers as follows:</a:t>
            </a:r>
            <a:br>
              <a:rPr lang="en-US" altLang="en-US" sz="2100" b="0" dirty="0">
                <a:latin typeface="Times" pitchFamily="18" charset="0"/>
              </a:rPr>
            </a:br>
            <a:endParaRPr lang="en-US" altLang="en-US" sz="2100" b="0" dirty="0">
              <a:latin typeface="Times" pitchFamily="18" charset="0"/>
            </a:endParaRPr>
          </a:p>
          <a:p>
            <a:pPr algn="just">
              <a:spcBef>
                <a:spcPct val="50000"/>
              </a:spcBef>
            </a:pPr>
            <a:r>
              <a:rPr lang="en-US" altLang="en-US" sz="1800" b="0" dirty="0">
                <a:latin typeface="Times" pitchFamily="18" charset="0"/>
              </a:rPr>
              <a:t>1</a:t>
            </a:r>
            <a:r>
              <a:rPr lang="en-US" altLang="en-US" sz="1800" b="0" dirty="0">
                <a:latin typeface="Times" pitchFamily="18" charset="0"/>
              </a:rPr>
              <a:t>. The first group has 64 customers; each needs 256 addresses.</a:t>
            </a:r>
          </a:p>
          <a:p>
            <a:pPr algn="just">
              <a:spcBef>
                <a:spcPct val="50000"/>
              </a:spcBef>
            </a:pPr>
            <a:r>
              <a:rPr lang="en-US" altLang="en-US" sz="1800" b="0" dirty="0">
                <a:latin typeface="Times" pitchFamily="18" charset="0"/>
              </a:rPr>
              <a:t>2. The second group has 128 customers; each needs 128 </a:t>
            </a:r>
            <a:r>
              <a:rPr lang="en-US" altLang="en-US" sz="1800" b="0" dirty="0">
                <a:latin typeface="Times" pitchFamily="18" charset="0"/>
              </a:rPr>
              <a:t>addresses.</a:t>
            </a:r>
          </a:p>
          <a:p>
            <a:pPr>
              <a:spcBef>
                <a:spcPct val="50000"/>
              </a:spcBef>
            </a:pPr>
            <a:r>
              <a:rPr lang="en-US" altLang="en-US" sz="1800" b="0" dirty="0">
                <a:latin typeface="Times" pitchFamily="18" charset="0"/>
              </a:rPr>
              <a:t>3</a:t>
            </a:r>
            <a:r>
              <a:rPr lang="en-US" altLang="en-US" sz="1800" b="0" dirty="0">
                <a:latin typeface="Times" pitchFamily="18" charset="0"/>
              </a:rPr>
              <a:t>. The third group has 128 customers; each needs 64 addresses</a:t>
            </a:r>
            <a:r>
              <a:rPr lang="en-US" altLang="en-US" sz="2100" b="0" dirty="0">
                <a:latin typeface="Times" pitchFamily="18" charset="0"/>
              </a:rPr>
              <a:t>.</a:t>
            </a:r>
            <a:br>
              <a:rPr lang="en-US" altLang="en-US" sz="2100" b="0" dirty="0">
                <a:latin typeface="Times" pitchFamily="18" charset="0"/>
              </a:rPr>
            </a:br>
            <a:r>
              <a:rPr lang="en-US" altLang="en-US" sz="2100" b="0" dirty="0">
                <a:latin typeface="Times" pitchFamily="18" charset="0"/>
              </a:rPr>
              <a:t/>
            </a:r>
            <a:br>
              <a:rPr lang="en-US" altLang="en-US" sz="2100" b="0" dirty="0">
                <a:latin typeface="Times" pitchFamily="18" charset="0"/>
              </a:rPr>
            </a:br>
            <a:r>
              <a:rPr lang="en-US" altLang="en-US" sz="2100" b="0" dirty="0">
                <a:latin typeface="Times" pitchFamily="18" charset="0"/>
              </a:rPr>
              <a:t>Design the </a:t>
            </a:r>
            <a:r>
              <a:rPr lang="en-US" altLang="en-US" sz="2100" b="0" dirty="0">
                <a:latin typeface="Times" pitchFamily="18" charset="0"/>
              </a:rPr>
              <a:t>sub blocks </a:t>
            </a:r>
            <a:r>
              <a:rPr lang="en-US" altLang="en-US" sz="2100" b="0" dirty="0">
                <a:latin typeface="Times" pitchFamily="18" charset="0"/>
              </a:rPr>
              <a:t>and give the slash notation for each </a:t>
            </a:r>
            <a:r>
              <a:rPr lang="en-US" altLang="en-US" sz="2100" b="0" dirty="0">
                <a:latin typeface="Times" pitchFamily="18" charset="0"/>
              </a:rPr>
              <a:t>sub block</a:t>
            </a:r>
            <a:r>
              <a:rPr lang="en-US" altLang="en-US" sz="2100" b="0" dirty="0">
                <a:latin typeface="Times" pitchFamily="18" charset="0"/>
              </a:rPr>
              <a:t>. </a:t>
            </a:r>
            <a:endParaRPr lang="en-US" altLang="en-US" sz="2100" b="0" dirty="0">
              <a:latin typeface="Times" pitchFamily="18" charset="0"/>
            </a:endParaRPr>
          </a:p>
          <a:p>
            <a:pPr>
              <a:spcBef>
                <a:spcPct val="50000"/>
              </a:spcBef>
            </a:pPr>
            <a:r>
              <a:rPr lang="en-US" altLang="en-US" sz="2100" dirty="0">
                <a:solidFill>
                  <a:srgbClr val="F72A6B"/>
                </a:solidFill>
                <a:latin typeface="Times" pitchFamily="18" charset="0"/>
              </a:rPr>
              <a:t>Find </a:t>
            </a:r>
            <a:r>
              <a:rPr lang="en-US" altLang="en-US" sz="2100" dirty="0">
                <a:solidFill>
                  <a:srgbClr val="F72A6B"/>
                </a:solidFill>
                <a:latin typeface="Times" pitchFamily="18" charset="0"/>
              </a:rPr>
              <a:t>out how many addresses are still available after these </a:t>
            </a:r>
            <a:r>
              <a:rPr lang="en-US" altLang="en-US" sz="2100" dirty="0">
                <a:solidFill>
                  <a:srgbClr val="F72A6B"/>
                </a:solidFill>
                <a:latin typeface="Times" pitchFamily="18" charset="0"/>
              </a:rPr>
              <a:t>allocations?</a:t>
            </a:r>
            <a:endParaRPr lang="en-US" altLang="en-US" sz="2100" dirty="0">
              <a:solidFill>
                <a:srgbClr val="F72A6B"/>
              </a:solidFill>
              <a:latin typeface="Times" pitchFamily="18" charset="0"/>
            </a:endParaRPr>
          </a:p>
        </p:txBody>
      </p:sp>
      <p:sp>
        <p:nvSpPr>
          <p:cNvPr id="5" name="Title 1"/>
          <p:cNvSpPr txBox="1">
            <a:spLocks/>
          </p:cNvSpPr>
          <p:nvPr/>
        </p:nvSpPr>
        <p:spPr>
          <a:xfrm>
            <a:off x="457200" y="998696"/>
            <a:ext cx="8229600" cy="85725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b="1" dirty="0"/>
              <a:t>Problem Solving</a:t>
            </a:r>
            <a:endParaRPr lang="en-IN" sz="3300" b="1" dirty="0">
              <a:latin typeface="+mn-lt"/>
            </a:endParaRPr>
          </a:p>
        </p:txBody>
      </p:sp>
      <p:pic>
        <p:nvPicPr>
          <p:cNvPr id="6" name="Google Shape;1966;p165" descr="download.png"/>
          <p:cNvPicPr preferRelativeResize="0"/>
          <p:nvPr/>
        </p:nvPicPr>
        <p:blipFill rotWithShape="1">
          <a:blip r:embed="rId2">
            <a:alphaModFix/>
          </a:blip>
          <a:srcRect/>
          <a:stretch/>
        </p:blipFill>
        <p:spPr>
          <a:xfrm>
            <a:off x="6457950" y="152400"/>
            <a:ext cx="2686050" cy="914400"/>
          </a:xfrm>
          <a:prstGeom prst="rect">
            <a:avLst/>
          </a:prstGeom>
          <a:noFill/>
          <a:ln>
            <a:noFill/>
          </a:ln>
        </p:spPr>
      </p:pic>
    </p:spTree>
    <p:extLst>
      <p:ext uri="{BB962C8B-B14F-4D97-AF65-F5344CB8AC3E}">
        <p14:creationId xmlns:p14="http://schemas.microsoft.com/office/powerpoint/2010/main" val="18855736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08585" y="1435774"/>
            <a:ext cx="4341495" cy="4524315"/>
          </a:xfrm>
          <a:prstGeom prst="rect">
            <a:avLst/>
          </a:prstGeom>
          <a:ln/>
          <a:ex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lgn="l" rtl="0" fontAlgn="base">
              <a:spcBef>
                <a:spcPct val="0"/>
              </a:spcBef>
              <a:spcAft>
                <a:spcPct val="0"/>
              </a:spcAft>
              <a:defRPr sz="2400" b="1" kern="1200">
                <a:solidFill>
                  <a:schemeClr val="tx1"/>
                </a:solidFill>
                <a:latin typeface="Times New Roman" pitchFamily="18" charset="0"/>
                <a:ea typeface="+mn-ea"/>
                <a:cs typeface="+mn-cs"/>
              </a:defRPr>
            </a:lvl1pPr>
            <a:lvl2pPr marL="457200" algn="l" rtl="0" fontAlgn="base">
              <a:spcBef>
                <a:spcPct val="0"/>
              </a:spcBef>
              <a:spcAft>
                <a:spcPct val="0"/>
              </a:spcAft>
              <a:defRPr sz="2400" b="1" kern="1200">
                <a:solidFill>
                  <a:schemeClr val="tx1"/>
                </a:solidFill>
                <a:latin typeface="Times New Roman" pitchFamily="18" charset="0"/>
                <a:ea typeface="+mn-ea"/>
                <a:cs typeface="+mn-cs"/>
              </a:defRPr>
            </a:lvl2pPr>
            <a:lvl3pPr marL="914400" algn="l" rtl="0" fontAlgn="base">
              <a:spcBef>
                <a:spcPct val="0"/>
              </a:spcBef>
              <a:spcAft>
                <a:spcPct val="0"/>
              </a:spcAft>
              <a:defRPr sz="2400" b="1" kern="1200">
                <a:solidFill>
                  <a:schemeClr val="tx1"/>
                </a:solidFill>
                <a:latin typeface="Times New Roman" pitchFamily="18" charset="0"/>
                <a:ea typeface="+mn-ea"/>
                <a:cs typeface="+mn-cs"/>
              </a:defRPr>
            </a:lvl3pPr>
            <a:lvl4pPr marL="1371600" algn="l" rtl="0" fontAlgn="base">
              <a:spcBef>
                <a:spcPct val="0"/>
              </a:spcBef>
              <a:spcAft>
                <a:spcPct val="0"/>
              </a:spcAft>
              <a:defRPr sz="2400" b="1" kern="1200">
                <a:solidFill>
                  <a:schemeClr val="tx1"/>
                </a:solidFill>
                <a:latin typeface="Times New Roman" pitchFamily="18" charset="0"/>
                <a:ea typeface="+mn-ea"/>
                <a:cs typeface="+mn-cs"/>
              </a:defRPr>
            </a:lvl4pPr>
            <a:lvl5pPr marL="1828800" algn="l" rtl="0" fontAlgn="base">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lgn="just">
              <a:spcBef>
                <a:spcPct val="50000"/>
              </a:spcBef>
            </a:pPr>
            <a:r>
              <a:rPr lang="en-US" altLang="en-US" sz="1800" dirty="0">
                <a:latin typeface="+mj-lt"/>
              </a:rPr>
              <a:t>Group 1</a:t>
            </a:r>
          </a:p>
          <a:p>
            <a:pPr algn="just">
              <a:spcBef>
                <a:spcPct val="50000"/>
              </a:spcBef>
            </a:pPr>
            <a:r>
              <a:rPr lang="en-US" altLang="en-US" sz="1800" b="0" dirty="0">
                <a:latin typeface="+mj-lt"/>
              </a:rPr>
              <a:t>For this group, each customer needs 256 addresses. This means the suffix length is 8 (2</a:t>
            </a:r>
            <a:r>
              <a:rPr lang="en-US" altLang="en-US" sz="1800" b="0" baseline="30000" dirty="0">
                <a:latin typeface="+mj-lt"/>
              </a:rPr>
              <a:t>8</a:t>
            </a:r>
            <a:r>
              <a:rPr lang="en-US" altLang="en-US" sz="1800" b="0" dirty="0">
                <a:latin typeface="+mj-lt"/>
              </a:rPr>
              <a:t> = 256). </a:t>
            </a:r>
            <a:endParaRPr lang="en-US" altLang="en-US" sz="1800" b="0" dirty="0">
              <a:latin typeface="+mj-lt"/>
            </a:endParaRPr>
          </a:p>
          <a:p>
            <a:pPr algn="just">
              <a:spcBef>
                <a:spcPct val="50000"/>
              </a:spcBef>
            </a:pPr>
            <a:r>
              <a:rPr lang="en-US" altLang="en-US" sz="1800" b="0" dirty="0">
                <a:latin typeface="+mj-lt"/>
              </a:rPr>
              <a:t>The </a:t>
            </a:r>
            <a:r>
              <a:rPr lang="en-US" altLang="en-US" sz="1800" b="0" dirty="0">
                <a:latin typeface="+mj-lt"/>
              </a:rPr>
              <a:t>prefix length is then 32 - 8 = 24. </a:t>
            </a:r>
          </a:p>
          <a:p>
            <a:pPr algn="just">
              <a:spcBef>
                <a:spcPct val="50000"/>
              </a:spcBef>
            </a:pPr>
            <a:r>
              <a:rPr lang="en-US" altLang="en-US" sz="1800" b="0" dirty="0">
                <a:latin typeface="+mj-lt"/>
              </a:rPr>
              <a:t>01: 190.100.0.0/24  </a:t>
            </a:r>
            <a:r>
              <a:rPr lang="en-US" altLang="en-US" sz="1800" b="0" dirty="0">
                <a:latin typeface="+mj-lt"/>
                <a:sym typeface="Wingdings" pitchFamily="2" charset="2"/>
              </a:rPr>
              <a:t></a:t>
            </a:r>
            <a:r>
              <a:rPr lang="en-US" altLang="en-US" sz="1800" b="0" dirty="0">
                <a:latin typeface="+mj-lt"/>
              </a:rPr>
              <a:t>190.100.0.255/24</a:t>
            </a:r>
          </a:p>
          <a:p>
            <a:pPr algn="just">
              <a:spcBef>
                <a:spcPct val="50000"/>
              </a:spcBef>
            </a:pPr>
            <a:r>
              <a:rPr lang="en-US" altLang="en-US" sz="1800" b="0" dirty="0">
                <a:latin typeface="+mj-lt"/>
              </a:rPr>
              <a:t>02: 190.100.1.0/24  </a:t>
            </a:r>
            <a:r>
              <a:rPr lang="en-US" altLang="en-US" sz="1800" b="0" dirty="0">
                <a:latin typeface="+mj-lt"/>
                <a:sym typeface="Wingdings" pitchFamily="2" charset="2"/>
              </a:rPr>
              <a:t></a:t>
            </a:r>
            <a:r>
              <a:rPr lang="en-US" altLang="en-US" sz="1800" b="0" dirty="0">
                <a:latin typeface="+mj-lt"/>
              </a:rPr>
              <a:t>190.100.1.255/24</a:t>
            </a:r>
          </a:p>
          <a:p>
            <a:pPr algn="just">
              <a:spcBef>
                <a:spcPct val="50000"/>
              </a:spcBef>
            </a:pPr>
            <a:r>
              <a:rPr lang="en-US" altLang="en-US" sz="1800" b="0" dirty="0">
                <a:latin typeface="+mj-lt"/>
              </a:rPr>
              <a:t>…………………………………..</a:t>
            </a:r>
          </a:p>
          <a:p>
            <a:pPr algn="just">
              <a:spcBef>
                <a:spcPct val="50000"/>
              </a:spcBef>
            </a:pPr>
            <a:r>
              <a:rPr lang="en-US" altLang="en-US" sz="1800" b="0" dirty="0">
                <a:latin typeface="+mj-lt"/>
              </a:rPr>
              <a:t>64: 190.100.63.0/24</a:t>
            </a:r>
            <a:r>
              <a:rPr lang="en-US" altLang="en-US" sz="1800" b="0" dirty="0">
                <a:latin typeface="+mj-lt"/>
                <a:sym typeface="Wingdings" pitchFamily="2" charset="2"/>
              </a:rPr>
              <a:t></a:t>
            </a:r>
            <a:r>
              <a:rPr lang="en-US" altLang="en-US" sz="1800" b="0" dirty="0">
                <a:latin typeface="+mj-lt"/>
              </a:rPr>
              <a:t>190.100.63.255/24</a:t>
            </a:r>
          </a:p>
          <a:p>
            <a:pPr algn="just">
              <a:spcBef>
                <a:spcPct val="50000"/>
              </a:spcBef>
            </a:pPr>
            <a:endParaRPr lang="en-US" altLang="en-US" sz="1800" dirty="0">
              <a:latin typeface="+mj-lt"/>
            </a:endParaRPr>
          </a:p>
          <a:p>
            <a:pPr algn="just">
              <a:spcBef>
                <a:spcPct val="50000"/>
              </a:spcBef>
            </a:pPr>
            <a:r>
              <a:rPr lang="en-US" altLang="en-US" sz="1800" dirty="0">
                <a:latin typeface="+mj-lt"/>
              </a:rPr>
              <a:t>Total </a:t>
            </a:r>
            <a:r>
              <a:rPr lang="en-US" altLang="en-US" sz="1800" dirty="0">
                <a:latin typeface="+mj-lt"/>
              </a:rPr>
              <a:t>= 64 </a:t>
            </a:r>
            <a:r>
              <a:rPr lang="en-US" altLang="en-US" sz="1800" dirty="0">
                <a:latin typeface="+mj-lt"/>
                <a:sym typeface="Symbol" pitchFamily="18" charset="2"/>
              </a:rPr>
              <a:t></a:t>
            </a:r>
            <a:r>
              <a:rPr lang="en-US" altLang="en-US" sz="1800" dirty="0">
                <a:latin typeface="+mj-lt"/>
              </a:rPr>
              <a:t> 256 = 16,384</a:t>
            </a:r>
          </a:p>
        </p:txBody>
      </p:sp>
      <p:sp>
        <p:nvSpPr>
          <p:cNvPr id="5" name="Rectangle 4"/>
          <p:cNvSpPr>
            <a:spLocks noChangeArrowheads="1"/>
          </p:cNvSpPr>
          <p:nvPr/>
        </p:nvSpPr>
        <p:spPr bwMode="auto">
          <a:xfrm>
            <a:off x="4511040" y="1497717"/>
            <a:ext cx="4602480" cy="4385816"/>
          </a:xfrm>
          <a:prstGeom prst="rect">
            <a:avLst/>
          </a:prstGeom>
          <a:ln/>
          <a:extLst/>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algn="l" rtl="0" fontAlgn="base">
              <a:spcBef>
                <a:spcPct val="0"/>
              </a:spcBef>
              <a:spcAft>
                <a:spcPct val="0"/>
              </a:spcAft>
              <a:defRPr sz="2400" b="1" kern="1200">
                <a:solidFill>
                  <a:schemeClr val="tx1"/>
                </a:solidFill>
                <a:latin typeface="Times New Roman" pitchFamily="18" charset="0"/>
                <a:ea typeface="+mn-ea"/>
                <a:cs typeface="+mn-cs"/>
              </a:defRPr>
            </a:lvl1pPr>
            <a:lvl2pPr marL="457200" algn="l" rtl="0" fontAlgn="base">
              <a:spcBef>
                <a:spcPct val="0"/>
              </a:spcBef>
              <a:spcAft>
                <a:spcPct val="0"/>
              </a:spcAft>
              <a:defRPr sz="2400" b="1" kern="1200">
                <a:solidFill>
                  <a:schemeClr val="tx1"/>
                </a:solidFill>
                <a:latin typeface="Times New Roman" pitchFamily="18" charset="0"/>
                <a:ea typeface="+mn-ea"/>
                <a:cs typeface="+mn-cs"/>
              </a:defRPr>
            </a:lvl2pPr>
            <a:lvl3pPr marL="914400" algn="l" rtl="0" fontAlgn="base">
              <a:spcBef>
                <a:spcPct val="0"/>
              </a:spcBef>
              <a:spcAft>
                <a:spcPct val="0"/>
              </a:spcAft>
              <a:defRPr sz="2400" b="1" kern="1200">
                <a:solidFill>
                  <a:schemeClr val="tx1"/>
                </a:solidFill>
                <a:latin typeface="Times New Roman" pitchFamily="18" charset="0"/>
                <a:ea typeface="+mn-ea"/>
                <a:cs typeface="+mn-cs"/>
              </a:defRPr>
            </a:lvl3pPr>
            <a:lvl4pPr marL="1371600" algn="l" rtl="0" fontAlgn="base">
              <a:spcBef>
                <a:spcPct val="0"/>
              </a:spcBef>
              <a:spcAft>
                <a:spcPct val="0"/>
              </a:spcAft>
              <a:defRPr sz="2400" b="1" kern="1200">
                <a:solidFill>
                  <a:schemeClr val="tx1"/>
                </a:solidFill>
                <a:latin typeface="Times New Roman" pitchFamily="18" charset="0"/>
                <a:ea typeface="+mn-ea"/>
                <a:cs typeface="+mn-cs"/>
              </a:defRPr>
            </a:lvl4pPr>
            <a:lvl5pPr marL="1828800" algn="l" rtl="0" fontAlgn="base">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lgn="just">
              <a:spcBef>
                <a:spcPct val="50000"/>
              </a:spcBef>
            </a:pPr>
            <a:r>
              <a:rPr lang="en-US" altLang="en-US" sz="1800" dirty="0">
                <a:latin typeface="Times" pitchFamily="18" charset="0"/>
              </a:rPr>
              <a:t>Group 2</a:t>
            </a:r>
          </a:p>
          <a:p>
            <a:pPr algn="just">
              <a:spcBef>
                <a:spcPct val="50000"/>
              </a:spcBef>
            </a:pPr>
            <a:r>
              <a:rPr lang="en-US" altLang="en-US" sz="1800" b="0" dirty="0">
                <a:latin typeface="Times" pitchFamily="18" charset="0"/>
              </a:rPr>
              <a:t>For this group, each customer needs 128 addresses. This means the suffix length is 7 (2</a:t>
            </a:r>
            <a:r>
              <a:rPr lang="en-US" altLang="en-US" sz="1800" b="0" baseline="30000" dirty="0">
                <a:latin typeface="Times" pitchFamily="18" charset="0"/>
              </a:rPr>
              <a:t>7</a:t>
            </a:r>
            <a:r>
              <a:rPr lang="en-US" altLang="en-US" sz="1800" b="0" dirty="0">
                <a:latin typeface="Times" pitchFamily="18" charset="0"/>
              </a:rPr>
              <a:t> </a:t>
            </a:r>
            <a:r>
              <a:rPr lang="en-US" altLang="en-US" sz="1800" b="0" dirty="0">
                <a:latin typeface="Symbol" pitchFamily="18" charset="2"/>
              </a:rPr>
              <a:t>=</a:t>
            </a:r>
            <a:r>
              <a:rPr lang="en-US" altLang="en-US" sz="1800" b="0" dirty="0">
                <a:latin typeface="Times" pitchFamily="18" charset="0"/>
              </a:rPr>
              <a:t> 128). </a:t>
            </a:r>
            <a:endParaRPr lang="en-US" altLang="en-US" sz="1800" b="0" dirty="0">
              <a:latin typeface="Times" pitchFamily="18" charset="0"/>
            </a:endParaRPr>
          </a:p>
          <a:p>
            <a:pPr algn="just">
              <a:spcBef>
                <a:spcPct val="50000"/>
              </a:spcBef>
            </a:pPr>
            <a:r>
              <a:rPr lang="en-US" altLang="en-US" sz="1800" b="0" dirty="0">
                <a:latin typeface="Times" pitchFamily="18" charset="0"/>
              </a:rPr>
              <a:t>The </a:t>
            </a:r>
            <a:r>
              <a:rPr lang="en-US" altLang="en-US" sz="1800" b="0" dirty="0">
                <a:latin typeface="Times" pitchFamily="18" charset="0"/>
              </a:rPr>
              <a:t>prefix length is then 32 </a:t>
            </a:r>
            <a:r>
              <a:rPr lang="en-US" altLang="en-US" sz="1800" b="0" dirty="0">
                <a:latin typeface="Symbol" pitchFamily="18" charset="2"/>
              </a:rPr>
              <a:t>-</a:t>
            </a:r>
            <a:r>
              <a:rPr lang="en-US" altLang="en-US" sz="1800" b="0" dirty="0">
                <a:latin typeface="Times" pitchFamily="18" charset="0"/>
              </a:rPr>
              <a:t> 7 </a:t>
            </a:r>
            <a:r>
              <a:rPr lang="en-US" altLang="en-US" sz="1800" b="0" dirty="0">
                <a:latin typeface="Symbol" pitchFamily="18" charset="2"/>
              </a:rPr>
              <a:t>=</a:t>
            </a:r>
            <a:r>
              <a:rPr lang="en-US" altLang="en-US" sz="1800" b="0" dirty="0">
                <a:latin typeface="Times" pitchFamily="18" charset="0"/>
              </a:rPr>
              <a:t> 25. The addresses are:</a:t>
            </a:r>
          </a:p>
          <a:p>
            <a:pPr algn="just">
              <a:spcBef>
                <a:spcPct val="50000"/>
              </a:spcBef>
            </a:pPr>
            <a:r>
              <a:rPr lang="en-US" altLang="en-US" sz="1800" b="0" dirty="0">
                <a:latin typeface="Times" pitchFamily="18" charset="0"/>
              </a:rPr>
              <a:t>001: 190.100.64.0/25        </a:t>
            </a:r>
            <a:r>
              <a:rPr lang="en-US" altLang="en-US" sz="1800" b="0" dirty="0">
                <a:latin typeface="ZapfDingbats"/>
                <a:sym typeface="Wingdings" pitchFamily="2" charset="2"/>
              </a:rPr>
              <a:t></a:t>
            </a:r>
            <a:r>
              <a:rPr lang="en-US" altLang="en-US" sz="1800" b="0" dirty="0">
                <a:latin typeface="Times" pitchFamily="18" charset="0"/>
              </a:rPr>
              <a:t>190.100.64.127/25</a:t>
            </a:r>
          </a:p>
          <a:p>
            <a:pPr algn="just">
              <a:spcBef>
                <a:spcPct val="50000"/>
              </a:spcBef>
            </a:pPr>
            <a:r>
              <a:rPr lang="en-US" altLang="en-US" sz="1800" b="0" dirty="0">
                <a:latin typeface="Times" pitchFamily="18" charset="0"/>
              </a:rPr>
              <a:t>002: 190.100.64.128/25    </a:t>
            </a:r>
            <a:r>
              <a:rPr lang="en-US" altLang="en-US" sz="1800" b="0" dirty="0">
                <a:latin typeface="ZapfDingbats"/>
                <a:sym typeface="Wingdings" pitchFamily="2" charset="2"/>
              </a:rPr>
              <a:t></a:t>
            </a:r>
            <a:r>
              <a:rPr lang="en-US" altLang="en-US" sz="1800" b="0" dirty="0">
                <a:latin typeface="Times" pitchFamily="18" charset="0"/>
              </a:rPr>
              <a:t>190.100.64.255/25</a:t>
            </a:r>
          </a:p>
          <a:p>
            <a:pPr algn="just">
              <a:spcBef>
                <a:spcPct val="50000"/>
              </a:spcBef>
            </a:pPr>
            <a:r>
              <a:rPr lang="en-US" altLang="en-US" sz="1800" b="0" dirty="0">
                <a:latin typeface="Times" pitchFamily="18" charset="0"/>
              </a:rPr>
              <a:t>003:190.100.127.128/25  </a:t>
            </a:r>
            <a:r>
              <a:rPr lang="en-US" altLang="en-US" sz="1800" b="0" dirty="0">
                <a:latin typeface="Times" pitchFamily="18" charset="0"/>
                <a:sym typeface="Wingdings" pitchFamily="2" charset="2"/>
              </a:rPr>
              <a:t></a:t>
            </a:r>
            <a:r>
              <a:rPr lang="en-US" altLang="en-US" sz="1800" b="0" dirty="0">
                <a:latin typeface="Times" pitchFamily="18" charset="0"/>
              </a:rPr>
              <a:t>190.100.127.255/25</a:t>
            </a:r>
          </a:p>
          <a:p>
            <a:pPr algn="just">
              <a:spcBef>
                <a:spcPct val="50000"/>
              </a:spcBef>
            </a:pPr>
            <a:endParaRPr lang="en-US" altLang="en-US" sz="1800" b="0" dirty="0">
              <a:latin typeface="Times" pitchFamily="18" charset="0"/>
            </a:endParaRPr>
          </a:p>
          <a:p>
            <a:pPr algn="just">
              <a:spcBef>
                <a:spcPct val="50000"/>
              </a:spcBef>
            </a:pPr>
            <a:r>
              <a:rPr lang="en-US" altLang="en-US" sz="1800" dirty="0">
                <a:latin typeface="Times" pitchFamily="18" charset="0"/>
              </a:rPr>
              <a:t>Total </a:t>
            </a:r>
            <a:r>
              <a:rPr lang="en-US" altLang="en-US" sz="1800" dirty="0">
                <a:latin typeface="Symbol" pitchFamily="18" charset="2"/>
              </a:rPr>
              <a:t>=</a:t>
            </a:r>
            <a:r>
              <a:rPr lang="en-US" altLang="en-US" sz="1800" dirty="0">
                <a:latin typeface="Times" pitchFamily="18" charset="0"/>
              </a:rPr>
              <a:t> 128 </a:t>
            </a:r>
            <a:r>
              <a:rPr lang="en-US" altLang="en-US" sz="1800" dirty="0">
                <a:latin typeface="Symbol" pitchFamily="18" charset="2"/>
                <a:sym typeface="Symbol" pitchFamily="18" charset="2"/>
              </a:rPr>
              <a:t></a:t>
            </a:r>
            <a:r>
              <a:rPr lang="en-US" altLang="en-US" sz="1800" dirty="0">
                <a:latin typeface="Times" pitchFamily="18" charset="0"/>
              </a:rPr>
              <a:t> 128 </a:t>
            </a:r>
            <a:r>
              <a:rPr lang="en-US" altLang="en-US" sz="1800" dirty="0">
                <a:latin typeface="Symbol" pitchFamily="18" charset="2"/>
              </a:rPr>
              <a:t>=</a:t>
            </a:r>
            <a:r>
              <a:rPr lang="en-US" altLang="en-US" sz="1800" dirty="0">
                <a:latin typeface="Times" pitchFamily="18" charset="0"/>
              </a:rPr>
              <a:t> 16,384</a:t>
            </a:r>
          </a:p>
        </p:txBody>
      </p:sp>
      <p:sp>
        <p:nvSpPr>
          <p:cNvPr id="6" name="Title 1"/>
          <p:cNvSpPr txBox="1">
            <a:spLocks/>
          </p:cNvSpPr>
          <p:nvPr/>
        </p:nvSpPr>
        <p:spPr>
          <a:xfrm>
            <a:off x="457200" y="914875"/>
            <a:ext cx="8229600" cy="582455"/>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b="1" dirty="0"/>
              <a:t>Solution</a:t>
            </a:r>
            <a:endParaRPr lang="en-IN" sz="3300" b="1" dirty="0">
              <a:latin typeface="+mn-lt"/>
            </a:endParaRPr>
          </a:p>
        </p:txBody>
      </p:sp>
      <p:pic>
        <p:nvPicPr>
          <p:cNvPr id="7" name="Google Shape;1966;p165" descr="download.png"/>
          <p:cNvPicPr preferRelativeResize="0"/>
          <p:nvPr/>
        </p:nvPicPr>
        <p:blipFill rotWithShape="1">
          <a:blip r:embed="rId2">
            <a:alphaModFix/>
          </a:blip>
          <a:srcRect/>
          <a:stretch/>
        </p:blipFill>
        <p:spPr>
          <a:xfrm>
            <a:off x="6457950" y="152400"/>
            <a:ext cx="2686050" cy="914400"/>
          </a:xfrm>
          <a:prstGeom prst="rect">
            <a:avLst/>
          </a:prstGeom>
          <a:noFill/>
          <a:ln>
            <a:noFill/>
          </a:ln>
        </p:spPr>
      </p:pic>
    </p:spTree>
    <p:extLst>
      <p:ext uri="{BB962C8B-B14F-4D97-AF65-F5344CB8AC3E}">
        <p14:creationId xmlns:p14="http://schemas.microsoft.com/office/powerpoint/2010/main" val="312406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37160" y="1600177"/>
            <a:ext cx="4991100" cy="4385816"/>
          </a:xfrm>
          <a:prstGeom prst="rect">
            <a:avLst/>
          </a:prstGeom>
          <a:ln/>
          <a:extLst/>
        </p:spPr>
        <p:style>
          <a:lnRef idx="1">
            <a:schemeClr val="accent4"/>
          </a:lnRef>
          <a:fillRef idx="2">
            <a:schemeClr val="accent4"/>
          </a:fillRef>
          <a:effectRef idx="1">
            <a:schemeClr val="accent4"/>
          </a:effectRef>
          <a:fontRef idx="minor">
            <a:schemeClr val="dk1"/>
          </a:fontRef>
        </p:style>
        <p:txBody>
          <a:bodyPr wrap="square">
            <a:spAutoFit/>
          </a:bodyPr>
          <a:lstStyle/>
          <a:p>
            <a:pPr algn="just" fontAlgn="base">
              <a:spcBef>
                <a:spcPct val="50000"/>
              </a:spcBef>
              <a:spcAft>
                <a:spcPct val="0"/>
              </a:spcAft>
            </a:pPr>
            <a:r>
              <a:rPr lang="en-US" altLang="en-US" sz="1800" dirty="0">
                <a:latin typeface="+mj-lt"/>
              </a:rPr>
              <a:t>Group 3</a:t>
            </a:r>
          </a:p>
          <a:p>
            <a:pPr algn="just" fontAlgn="base">
              <a:spcBef>
                <a:spcPct val="50000"/>
              </a:spcBef>
              <a:spcAft>
                <a:spcPct val="0"/>
              </a:spcAft>
            </a:pPr>
            <a:r>
              <a:rPr lang="en-US" altLang="en-US" sz="1800" dirty="0">
                <a:latin typeface="+mj-lt"/>
              </a:rPr>
              <a:t>For this group, each customer needs 64 addresses. This means the suffix length is 6 (26 = 64). </a:t>
            </a:r>
            <a:endParaRPr lang="en-US" altLang="en-US" sz="1800" dirty="0">
              <a:latin typeface="+mj-lt"/>
            </a:endParaRPr>
          </a:p>
          <a:p>
            <a:pPr algn="just" fontAlgn="base">
              <a:spcBef>
                <a:spcPct val="50000"/>
              </a:spcBef>
              <a:spcAft>
                <a:spcPct val="0"/>
              </a:spcAft>
            </a:pPr>
            <a:r>
              <a:rPr lang="en-US" altLang="en-US" sz="1800" dirty="0">
                <a:latin typeface="+mj-lt"/>
              </a:rPr>
              <a:t>The </a:t>
            </a:r>
            <a:r>
              <a:rPr lang="en-US" altLang="en-US" sz="1800" dirty="0">
                <a:latin typeface="+mj-lt"/>
              </a:rPr>
              <a:t>prefix length is then 32 - 6 = 26. </a:t>
            </a:r>
          </a:p>
          <a:p>
            <a:pPr algn="just" fontAlgn="base">
              <a:spcBef>
                <a:spcPct val="50000"/>
              </a:spcBef>
              <a:spcAft>
                <a:spcPct val="0"/>
              </a:spcAft>
            </a:pPr>
            <a:r>
              <a:rPr lang="en-US" altLang="en-US" sz="1800" dirty="0">
                <a:latin typeface="+mj-lt"/>
              </a:rPr>
              <a:t>001:190.100.128.0/26      </a:t>
            </a:r>
            <a:r>
              <a:rPr lang="en-US" altLang="en-US" sz="1800" dirty="0">
                <a:latin typeface="+mj-lt"/>
                <a:sym typeface="Wingdings" pitchFamily="2" charset="2"/>
              </a:rPr>
              <a:t></a:t>
            </a:r>
            <a:r>
              <a:rPr lang="en-US" altLang="en-US" sz="1800" dirty="0">
                <a:latin typeface="+mj-lt"/>
              </a:rPr>
              <a:t>190.100.128.63/26</a:t>
            </a:r>
          </a:p>
          <a:p>
            <a:pPr algn="just" fontAlgn="base">
              <a:spcBef>
                <a:spcPct val="50000"/>
              </a:spcBef>
              <a:spcAft>
                <a:spcPct val="0"/>
              </a:spcAft>
            </a:pPr>
            <a:r>
              <a:rPr lang="en-US" altLang="en-US" sz="1800" dirty="0">
                <a:latin typeface="+mj-lt"/>
              </a:rPr>
              <a:t>002:190.100.128.64/26    </a:t>
            </a:r>
            <a:r>
              <a:rPr lang="en-US" altLang="en-US" sz="1800" dirty="0">
                <a:latin typeface="+mj-lt"/>
                <a:sym typeface="Wingdings" pitchFamily="2" charset="2"/>
              </a:rPr>
              <a:t></a:t>
            </a:r>
            <a:r>
              <a:rPr lang="en-US" altLang="en-US" sz="1800" dirty="0">
                <a:latin typeface="+mj-lt"/>
              </a:rPr>
              <a:t>190.100.128.127/26</a:t>
            </a:r>
          </a:p>
          <a:p>
            <a:pPr algn="just" fontAlgn="base">
              <a:spcBef>
                <a:spcPct val="50000"/>
              </a:spcBef>
              <a:spcAft>
                <a:spcPct val="0"/>
              </a:spcAft>
            </a:pPr>
            <a:r>
              <a:rPr lang="en-US" altLang="en-US" sz="1800" dirty="0">
                <a:latin typeface="+mj-lt"/>
              </a:rPr>
              <a:t>…………………………</a:t>
            </a:r>
          </a:p>
          <a:p>
            <a:pPr algn="just" fontAlgn="base">
              <a:spcBef>
                <a:spcPct val="50000"/>
              </a:spcBef>
              <a:spcAft>
                <a:spcPct val="0"/>
              </a:spcAft>
            </a:pPr>
            <a:r>
              <a:rPr lang="en-US" altLang="en-US" sz="1800" dirty="0">
                <a:latin typeface="+mj-lt"/>
              </a:rPr>
              <a:t>128:190.100.159.192/26  </a:t>
            </a:r>
            <a:r>
              <a:rPr lang="en-US" altLang="en-US" sz="1800" dirty="0">
                <a:latin typeface="+mj-lt"/>
                <a:sym typeface="Wingdings" pitchFamily="2" charset="2"/>
              </a:rPr>
              <a:t></a:t>
            </a:r>
            <a:r>
              <a:rPr lang="en-US" altLang="en-US" sz="1800" dirty="0">
                <a:latin typeface="+mj-lt"/>
              </a:rPr>
              <a:t>190.100.159.255/26</a:t>
            </a:r>
          </a:p>
          <a:p>
            <a:pPr algn="just" fontAlgn="base">
              <a:spcBef>
                <a:spcPct val="50000"/>
              </a:spcBef>
              <a:spcAft>
                <a:spcPct val="0"/>
              </a:spcAft>
            </a:pPr>
            <a:r>
              <a:rPr lang="en-US" altLang="en-US" sz="1800" dirty="0">
                <a:latin typeface="+mj-lt"/>
              </a:rPr>
              <a:t>Total = 128 </a:t>
            </a:r>
            <a:r>
              <a:rPr lang="en-US" altLang="en-US" sz="1800" dirty="0">
                <a:latin typeface="+mj-lt"/>
                <a:sym typeface="Symbol" pitchFamily="18" charset="2"/>
              </a:rPr>
              <a:t></a:t>
            </a:r>
            <a:r>
              <a:rPr lang="en-US" altLang="en-US" sz="1800" dirty="0">
                <a:latin typeface="+mj-lt"/>
              </a:rPr>
              <a:t> 64 = 8,192</a:t>
            </a:r>
          </a:p>
        </p:txBody>
      </p:sp>
      <p:sp>
        <p:nvSpPr>
          <p:cNvPr id="5" name="Rectangle 4"/>
          <p:cNvSpPr>
            <a:spLocks noChangeArrowheads="1"/>
          </p:cNvSpPr>
          <p:nvPr/>
        </p:nvSpPr>
        <p:spPr bwMode="auto">
          <a:xfrm>
            <a:off x="5478780" y="2713197"/>
            <a:ext cx="3238500" cy="1759456"/>
          </a:xfrm>
          <a:prstGeom prst="rect">
            <a:avLst/>
          </a:prstGeom>
          <a:ln/>
          <a:extLst/>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algn="l" rtl="0" fontAlgn="base">
              <a:spcBef>
                <a:spcPct val="0"/>
              </a:spcBef>
              <a:spcAft>
                <a:spcPct val="0"/>
              </a:spcAft>
              <a:defRPr sz="2400" b="1" kern="1200">
                <a:solidFill>
                  <a:schemeClr val="tx1"/>
                </a:solidFill>
                <a:latin typeface="Times New Roman" pitchFamily="18" charset="0"/>
                <a:ea typeface="+mn-ea"/>
                <a:cs typeface="+mn-cs"/>
              </a:defRPr>
            </a:lvl1pPr>
            <a:lvl2pPr marL="457200" algn="l" rtl="0" fontAlgn="base">
              <a:spcBef>
                <a:spcPct val="0"/>
              </a:spcBef>
              <a:spcAft>
                <a:spcPct val="0"/>
              </a:spcAft>
              <a:defRPr sz="2400" b="1" kern="1200">
                <a:solidFill>
                  <a:schemeClr val="tx1"/>
                </a:solidFill>
                <a:latin typeface="Times New Roman" pitchFamily="18" charset="0"/>
                <a:ea typeface="+mn-ea"/>
                <a:cs typeface="+mn-cs"/>
              </a:defRPr>
            </a:lvl2pPr>
            <a:lvl3pPr marL="914400" algn="l" rtl="0" fontAlgn="base">
              <a:spcBef>
                <a:spcPct val="0"/>
              </a:spcBef>
              <a:spcAft>
                <a:spcPct val="0"/>
              </a:spcAft>
              <a:defRPr sz="2400" b="1" kern="1200">
                <a:solidFill>
                  <a:schemeClr val="tx1"/>
                </a:solidFill>
                <a:latin typeface="Times New Roman" pitchFamily="18" charset="0"/>
                <a:ea typeface="+mn-ea"/>
                <a:cs typeface="+mn-cs"/>
              </a:defRPr>
            </a:lvl3pPr>
            <a:lvl4pPr marL="1371600" algn="l" rtl="0" fontAlgn="base">
              <a:spcBef>
                <a:spcPct val="0"/>
              </a:spcBef>
              <a:spcAft>
                <a:spcPct val="0"/>
              </a:spcAft>
              <a:defRPr sz="2400" b="1" kern="1200">
                <a:solidFill>
                  <a:schemeClr val="tx1"/>
                </a:solidFill>
                <a:latin typeface="Times New Roman" pitchFamily="18" charset="0"/>
                <a:ea typeface="+mn-ea"/>
                <a:cs typeface="+mn-cs"/>
              </a:defRPr>
            </a:lvl4pPr>
            <a:lvl5pPr marL="1828800" algn="l" rtl="0" fontAlgn="base">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spcBef>
                <a:spcPct val="50000"/>
              </a:spcBef>
              <a:spcAft>
                <a:spcPts val="150"/>
              </a:spcAft>
            </a:pPr>
            <a:r>
              <a:rPr lang="en-US" altLang="en-US" sz="1500" b="0" dirty="0">
                <a:latin typeface="+mn-lt"/>
              </a:rPr>
              <a:t>Number </a:t>
            </a:r>
            <a:r>
              <a:rPr lang="en-US" altLang="en-US" sz="1500" b="0" dirty="0">
                <a:latin typeface="+mn-lt"/>
              </a:rPr>
              <a:t>of granted addresses: 65,536</a:t>
            </a:r>
          </a:p>
          <a:p>
            <a:pPr>
              <a:spcBef>
                <a:spcPct val="50000"/>
              </a:spcBef>
              <a:spcAft>
                <a:spcPts val="150"/>
              </a:spcAft>
            </a:pPr>
            <a:r>
              <a:rPr lang="en-US" altLang="en-US" sz="1500" b="0" dirty="0">
                <a:latin typeface="+mn-lt"/>
              </a:rPr>
              <a:t>Number </a:t>
            </a:r>
            <a:r>
              <a:rPr lang="en-US" altLang="en-US" sz="1500" b="0" dirty="0">
                <a:latin typeface="+mn-lt"/>
              </a:rPr>
              <a:t>of allocated addresses: 40,960</a:t>
            </a:r>
          </a:p>
          <a:p>
            <a:pPr>
              <a:spcBef>
                <a:spcPct val="50000"/>
              </a:spcBef>
              <a:spcAft>
                <a:spcPts val="225"/>
              </a:spcAft>
            </a:pPr>
            <a:r>
              <a:rPr lang="en-US" altLang="en-US" sz="1500" b="0" dirty="0">
                <a:latin typeface="+mn-lt"/>
              </a:rPr>
              <a:t>Number </a:t>
            </a:r>
            <a:r>
              <a:rPr lang="en-US" altLang="en-US" sz="1500" b="0" dirty="0">
                <a:latin typeface="+mn-lt"/>
              </a:rPr>
              <a:t>of available addresses: </a:t>
            </a:r>
            <a:r>
              <a:rPr lang="en-US" altLang="en-US" sz="1500" b="0" dirty="0">
                <a:latin typeface="+mn-lt"/>
              </a:rPr>
              <a:t>24,576</a:t>
            </a:r>
            <a:endParaRPr lang="en-US" altLang="en-US" sz="1500" dirty="0">
              <a:latin typeface="+mn-lt"/>
            </a:endParaRPr>
          </a:p>
        </p:txBody>
      </p:sp>
      <p:sp>
        <p:nvSpPr>
          <p:cNvPr id="6" name="Title 1"/>
          <p:cNvSpPr txBox="1">
            <a:spLocks/>
          </p:cNvSpPr>
          <p:nvPr/>
        </p:nvSpPr>
        <p:spPr>
          <a:xfrm>
            <a:off x="457200" y="914875"/>
            <a:ext cx="8229600" cy="582455"/>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b="1" dirty="0"/>
              <a:t>Solution</a:t>
            </a:r>
            <a:endParaRPr lang="en-IN" sz="3300" b="1" dirty="0">
              <a:latin typeface="+mn-lt"/>
            </a:endParaRPr>
          </a:p>
        </p:txBody>
      </p:sp>
      <p:pic>
        <p:nvPicPr>
          <p:cNvPr id="7" name="Google Shape;1966;p165" descr="download.png"/>
          <p:cNvPicPr preferRelativeResize="0"/>
          <p:nvPr/>
        </p:nvPicPr>
        <p:blipFill rotWithShape="1">
          <a:blip r:embed="rId2">
            <a:alphaModFix/>
          </a:blip>
          <a:srcRect/>
          <a:stretch/>
        </p:blipFill>
        <p:spPr>
          <a:xfrm>
            <a:off x="6457950" y="152400"/>
            <a:ext cx="2686050" cy="914400"/>
          </a:xfrm>
          <a:prstGeom prst="rect">
            <a:avLst/>
          </a:prstGeom>
          <a:noFill/>
          <a:ln>
            <a:noFill/>
          </a:ln>
        </p:spPr>
      </p:pic>
    </p:spTree>
    <p:extLst>
      <p:ext uri="{BB962C8B-B14F-4D97-AF65-F5344CB8AC3E}">
        <p14:creationId xmlns:p14="http://schemas.microsoft.com/office/powerpoint/2010/main" val="35729424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1.bp.blogspot.com/-vrxi0xmo4k4/YMRd41h0l8I/AAAAAAAAENk/rPER8ml1Jos_dVyB04trClQr_RoqoAXuwCLcBGAsYHQ/s960/Copy%2Bof%2BElegant%2BEducation%2BPack%2Bfor%2BStudents%2Bby%2BSlidesgo%2B%25283%25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841" y="1535430"/>
            <a:ext cx="6858000" cy="3857626"/>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1966;p165" descr="download.png"/>
          <p:cNvPicPr preferRelativeResize="0"/>
          <p:nvPr/>
        </p:nvPicPr>
        <p:blipFill rotWithShape="1">
          <a:blip r:embed="rId3">
            <a:alphaModFix/>
          </a:blip>
          <a:srcRect/>
          <a:stretch/>
        </p:blipFill>
        <p:spPr>
          <a:xfrm>
            <a:off x="6457950" y="152400"/>
            <a:ext cx="2686050" cy="914400"/>
          </a:xfrm>
          <a:prstGeom prst="rect">
            <a:avLst/>
          </a:prstGeom>
          <a:noFill/>
          <a:ln>
            <a:noFill/>
          </a:ln>
        </p:spPr>
      </p:pic>
    </p:spTree>
    <p:extLst>
      <p:ext uri="{BB962C8B-B14F-4D97-AF65-F5344CB8AC3E}">
        <p14:creationId xmlns:p14="http://schemas.microsoft.com/office/powerpoint/2010/main" val="29332186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4320" y="1562354"/>
            <a:ext cx="8115300"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fontAlgn="base">
              <a:spcBef>
                <a:spcPct val="50000"/>
              </a:spcBef>
              <a:spcAft>
                <a:spcPct val="0"/>
              </a:spcAft>
            </a:pPr>
            <a:r>
              <a:rPr lang="en-US" sz="2100" dirty="0">
                <a:latin typeface="Times" pitchFamily="18" charset="0"/>
              </a:rPr>
              <a:t>Perform CIDR aggregation on the following IP Addresses-</a:t>
            </a:r>
          </a:p>
          <a:p>
            <a:pPr algn="just" fontAlgn="base">
              <a:spcAft>
                <a:spcPct val="0"/>
              </a:spcAft>
            </a:pPr>
            <a:r>
              <a:rPr lang="en-US" sz="2100" dirty="0">
                <a:latin typeface="Times" pitchFamily="18" charset="0"/>
              </a:rPr>
              <a:t>200.96.86.0/24</a:t>
            </a:r>
          </a:p>
          <a:p>
            <a:pPr algn="just" fontAlgn="base">
              <a:spcAft>
                <a:spcPct val="0"/>
              </a:spcAft>
            </a:pPr>
            <a:r>
              <a:rPr lang="en-US" sz="2100" dirty="0">
                <a:latin typeface="Times" pitchFamily="18" charset="0"/>
              </a:rPr>
              <a:t>200.96.87.0/24</a:t>
            </a:r>
          </a:p>
          <a:p>
            <a:pPr algn="just" fontAlgn="base">
              <a:spcAft>
                <a:spcPct val="0"/>
              </a:spcAft>
            </a:pPr>
            <a:r>
              <a:rPr lang="en-US" sz="2100" dirty="0">
                <a:latin typeface="Times" pitchFamily="18" charset="0"/>
              </a:rPr>
              <a:t>200.96.88.0/24</a:t>
            </a:r>
          </a:p>
          <a:p>
            <a:pPr algn="just" fontAlgn="base">
              <a:spcAft>
                <a:spcPct val="0"/>
              </a:spcAft>
            </a:pPr>
            <a:r>
              <a:rPr lang="en-US" sz="2100" dirty="0">
                <a:latin typeface="Times" pitchFamily="18" charset="0"/>
              </a:rPr>
              <a:t>200.96.89.0/24</a:t>
            </a:r>
            <a:endParaRPr lang="en-IN" sz="2100" dirty="0">
              <a:latin typeface="Times" pitchFamily="18" charset="0"/>
            </a:endParaRPr>
          </a:p>
        </p:txBody>
      </p:sp>
      <p:sp>
        <p:nvSpPr>
          <p:cNvPr id="5" name="Title 1"/>
          <p:cNvSpPr txBox="1">
            <a:spLocks/>
          </p:cNvSpPr>
          <p:nvPr/>
        </p:nvSpPr>
        <p:spPr>
          <a:xfrm>
            <a:off x="457200" y="998696"/>
            <a:ext cx="8229600" cy="85725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b="1" dirty="0"/>
              <a:t>Problem Solving</a:t>
            </a:r>
            <a:endParaRPr lang="en-IN" sz="3300" b="1" dirty="0">
              <a:latin typeface="+mn-lt"/>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2200" y="1916906"/>
            <a:ext cx="4104600" cy="3780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301240" y="3633898"/>
            <a:ext cx="929640"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sz="1800" b="1" dirty="0"/>
              <a:t>Solution</a:t>
            </a:r>
            <a:endParaRPr lang="en-IN" sz="1800" b="1" dirty="0"/>
          </a:p>
        </p:txBody>
      </p:sp>
      <p:sp>
        <p:nvSpPr>
          <p:cNvPr id="8" name="Right Arrow 7"/>
          <p:cNvSpPr/>
          <p:nvPr/>
        </p:nvSpPr>
        <p:spPr>
          <a:xfrm>
            <a:off x="3413760" y="3757909"/>
            <a:ext cx="792480" cy="982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9" name="Google Shape;1966;p165" descr="download.png"/>
          <p:cNvPicPr preferRelativeResize="0"/>
          <p:nvPr/>
        </p:nvPicPr>
        <p:blipFill rotWithShape="1">
          <a:blip r:embed="rId3">
            <a:alphaModFix/>
          </a:blip>
          <a:srcRect/>
          <a:stretch/>
        </p:blipFill>
        <p:spPr>
          <a:xfrm>
            <a:off x="6457950" y="152400"/>
            <a:ext cx="2686050" cy="914400"/>
          </a:xfrm>
          <a:prstGeom prst="rect">
            <a:avLst/>
          </a:prstGeom>
          <a:noFill/>
          <a:ln>
            <a:noFill/>
          </a:ln>
        </p:spPr>
      </p:pic>
    </p:spTree>
    <p:extLst>
      <p:ext uri="{BB962C8B-B14F-4D97-AF65-F5344CB8AC3E}">
        <p14:creationId xmlns:p14="http://schemas.microsoft.com/office/powerpoint/2010/main" val="40920601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sp>
        <p:nvSpPr>
          <p:cNvPr id="1964" name="Google Shape;1964;p1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75</a:t>
            </a:fld>
            <a:endParaRPr sz="1200">
              <a:solidFill>
                <a:srgbClr val="898989"/>
              </a:solidFill>
              <a:latin typeface="Calibri"/>
              <a:ea typeface="Calibri"/>
              <a:cs typeface="Calibri"/>
              <a:sym typeface="Calibri"/>
            </a:endParaRPr>
          </a:p>
        </p:txBody>
      </p:sp>
      <p:sp>
        <p:nvSpPr>
          <p:cNvPr id="1965" name="Google Shape;1965;p165"/>
          <p:cNvSpPr txBox="1">
            <a:spLocks noGrp="1"/>
          </p:cNvSpPr>
          <p:nvPr>
            <p:ph type="title"/>
          </p:nvPr>
        </p:nvSpPr>
        <p:spPr>
          <a:xfrm>
            <a:off x="0" y="0"/>
            <a:ext cx="6400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rgbClr val="FF0000"/>
                </a:solidFill>
              </a:rPr>
              <a:t>Session </a:t>
            </a:r>
            <a:r>
              <a:rPr lang="en-US" dirty="0" smtClean="0">
                <a:solidFill>
                  <a:srgbClr val="FF0000"/>
                </a:solidFill>
              </a:rPr>
              <a:t>9</a:t>
            </a:r>
            <a:r>
              <a:rPr lang="en-US" dirty="0" smtClean="0"/>
              <a:t> </a:t>
            </a:r>
            <a:endParaRPr dirty="0"/>
          </a:p>
        </p:txBody>
      </p:sp>
      <p:pic>
        <p:nvPicPr>
          <p:cNvPr id="1966" name="Google Shape;1966;p165" descr="download.png"/>
          <p:cNvPicPr preferRelativeResize="0"/>
          <p:nvPr/>
        </p:nvPicPr>
        <p:blipFill rotWithShape="1">
          <a:blip r:embed="rId3">
            <a:alphaModFix/>
          </a:blip>
          <a:srcRect/>
          <a:stretch/>
        </p:blipFill>
        <p:spPr>
          <a:xfrm>
            <a:off x="6457950" y="152400"/>
            <a:ext cx="2686050" cy="914400"/>
          </a:xfrm>
          <a:prstGeom prst="rect">
            <a:avLst/>
          </a:prstGeom>
          <a:noFill/>
          <a:ln>
            <a:noFill/>
          </a:ln>
        </p:spPr>
      </p:pic>
      <p:sp>
        <p:nvSpPr>
          <p:cNvPr id="1967" name="Google Shape;1967;p165"/>
          <p:cNvSpPr txBox="1">
            <a:spLocks noGrp="1"/>
          </p:cNvSpPr>
          <p:nvPr>
            <p:ph type="body" idx="1"/>
          </p:nvPr>
        </p:nvSpPr>
        <p:spPr>
          <a:xfrm>
            <a:off x="304800" y="1219200"/>
            <a:ext cx="8610600" cy="5410200"/>
          </a:xfrm>
          <a:prstGeom prst="rect">
            <a:avLst/>
          </a:prstGeom>
          <a:noFill/>
          <a:ln>
            <a:noFill/>
          </a:ln>
        </p:spPr>
        <p:txBody>
          <a:bodyPr spcFirstLastPara="1" wrap="square" lIns="91425" tIns="45700" rIns="91425" bIns="45700" anchor="t" anchorCtr="0">
            <a:noAutofit/>
          </a:bodyPr>
          <a:lstStyle/>
          <a:p>
            <a:pPr marL="342900" lvl="0">
              <a:spcBef>
                <a:spcPts val="0"/>
              </a:spcBef>
              <a:buSzPct val="100000"/>
            </a:pPr>
            <a:r>
              <a:rPr lang="en-US" dirty="0">
                <a:latin typeface="Times New Roman" panose="02020603050405020304" pitchFamily="18" charset="0"/>
                <a:cs typeface="Times New Roman" panose="02020603050405020304" pitchFamily="18" charset="0"/>
              </a:rPr>
              <a:t>Private Address, NAT, </a:t>
            </a:r>
            <a:r>
              <a:rPr lang="en-US" dirty="0" err="1" smtClean="0">
                <a:latin typeface="Times New Roman" panose="02020603050405020304" pitchFamily="18" charset="0"/>
                <a:cs typeface="Times New Roman" panose="02020603050405020304" pitchFamily="18" charset="0"/>
              </a:rPr>
              <a:t>Supernetting</a:t>
            </a:r>
            <a:endParaRPr lang="en-US" dirty="0" smtClean="0">
              <a:latin typeface="Times New Roman" panose="02020603050405020304" pitchFamily="18" charset="0"/>
              <a:cs typeface="Times New Roman" panose="02020603050405020304" pitchFamily="18" charset="0"/>
            </a:endParaRPr>
          </a:p>
          <a:p>
            <a:pPr marL="342900" lvl="0">
              <a:spcBef>
                <a:spcPts val="0"/>
              </a:spcBef>
              <a:buSzPct val="100000"/>
            </a:pPr>
            <a:r>
              <a:rPr lang="en-US" dirty="0"/>
              <a:t>Hub, Repeaters, Switch</a:t>
            </a:r>
            <a:endParaRPr dirty="0"/>
          </a:p>
        </p:txBody>
      </p:sp>
    </p:spTree>
    <p:extLst>
      <p:ext uri="{BB962C8B-B14F-4D97-AF65-F5344CB8AC3E}">
        <p14:creationId xmlns:p14="http://schemas.microsoft.com/office/powerpoint/2010/main" val="4149423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Private address, Network addresses translation -Super netting.</a:t>
            </a:r>
            <a:r>
              <a:rPr lang="en-IN" dirty="0"/>
              <a:t/>
            </a:r>
            <a:br>
              <a:rPr lang="en-IN" dirty="0"/>
            </a:br>
            <a:endParaRPr lang="en-IN" dirty="0"/>
          </a:p>
        </p:txBody>
      </p:sp>
    </p:spTree>
    <p:extLst>
      <p:ext uri="{BB962C8B-B14F-4D97-AF65-F5344CB8AC3E}">
        <p14:creationId xmlns:p14="http://schemas.microsoft.com/office/powerpoint/2010/main" val="12268791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60648"/>
            <a:ext cx="7886700" cy="1325563"/>
          </a:xfrm>
        </p:spPr>
        <p:txBody>
          <a:bodyPr>
            <a:normAutofit/>
          </a:bodyPr>
          <a:lstStyle/>
          <a:p>
            <a:r>
              <a:rPr lang="en-IN" b="1" dirty="0"/>
              <a:t>PUBLIC &amp; PRIVATE ADDRESSES IN IPV4</a:t>
            </a:r>
          </a:p>
        </p:txBody>
      </p:sp>
      <p:sp>
        <p:nvSpPr>
          <p:cNvPr id="3" name="Content Placeholder 2"/>
          <p:cNvSpPr>
            <a:spLocks noGrp="1"/>
          </p:cNvSpPr>
          <p:nvPr>
            <p:ph idx="1"/>
          </p:nvPr>
        </p:nvSpPr>
        <p:spPr/>
        <p:txBody>
          <a:bodyPr>
            <a:normAutofit/>
          </a:bodyPr>
          <a:lstStyle/>
          <a:p>
            <a:pPr algn="just">
              <a:lnSpc>
                <a:spcPct val="150000"/>
              </a:lnSpc>
            </a:pPr>
            <a:r>
              <a:rPr lang="en-IN" sz="2800" dirty="0"/>
              <a:t>If direct (routed) or indirect (proxy or translator) connectivity to the Internet is desired, there are two types of addresses employed on the Internet</a:t>
            </a:r>
          </a:p>
          <a:p>
            <a:pPr lvl="1" algn="just">
              <a:lnSpc>
                <a:spcPct val="150000"/>
              </a:lnSpc>
            </a:pPr>
            <a:r>
              <a:rPr lang="en-IN" sz="2400" b="1" dirty="0"/>
              <a:t>Public addresses</a:t>
            </a:r>
          </a:p>
          <a:p>
            <a:pPr lvl="1" algn="just">
              <a:lnSpc>
                <a:spcPct val="150000"/>
              </a:lnSpc>
            </a:pPr>
            <a:r>
              <a:rPr lang="en-IN" sz="2400" b="1" dirty="0"/>
              <a:t>Private addresses</a:t>
            </a:r>
            <a:endParaRPr lang="en-IN" sz="2400" dirty="0"/>
          </a:p>
        </p:txBody>
      </p:sp>
      <p:sp>
        <p:nvSpPr>
          <p:cNvPr id="5" name="Footer Placeholder 4"/>
          <p:cNvSpPr>
            <a:spLocks noGrp="1"/>
          </p:cNvSpPr>
          <p:nvPr>
            <p:ph type="ftr" sz="quarter" idx="11"/>
          </p:nvPr>
        </p:nvSpPr>
        <p:spPr/>
        <p:txBody>
          <a:bodyPr/>
          <a:lstStyle/>
          <a:p>
            <a:r>
              <a:rPr lang="en-IN">
                <a:solidFill>
                  <a:prstClr val="black">
                    <a:tint val="75000"/>
                  </a:prstClr>
                </a:solidFill>
              </a:rPr>
              <a:t>M.RAJALAKSHMI</a:t>
            </a:r>
          </a:p>
        </p:txBody>
      </p:sp>
      <p:sp>
        <p:nvSpPr>
          <p:cNvPr id="4" name="Slide Number Placeholder 3"/>
          <p:cNvSpPr>
            <a:spLocks noGrp="1"/>
          </p:cNvSpPr>
          <p:nvPr>
            <p:ph type="sldNum" sz="quarter" idx="12"/>
          </p:nvPr>
        </p:nvSpPr>
        <p:spPr/>
        <p:txBody>
          <a:bodyPr/>
          <a:lstStyle/>
          <a:p>
            <a:fld id="{324E6362-DE5F-4A2F-9244-6BAA8CA76B22}" type="slidenum">
              <a:rPr lang="en-IN" smtClean="0">
                <a:solidFill>
                  <a:prstClr val="black">
                    <a:tint val="75000"/>
                  </a:prstClr>
                </a:solidFill>
              </a:rPr>
              <a:pPr/>
              <a:t>77</a:t>
            </a:fld>
            <a:endParaRPr lang="en-IN">
              <a:solidFill>
                <a:prstClr val="black">
                  <a:tint val="75000"/>
                </a:prstClr>
              </a:solidFill>
            </a:endParaRPr>
          </a:p>
        </p:txBody>
      </p:sp>
    </p:spTree>
    <p:extLst>
      <p:ext uri="{BB962C8B-B14F-4D97-AF65-F5344CB8AC3E}">
        <p14:creationId xmlns:p14="http://schemas.microsoft.com/office/powerpoint/2010/main" val="39644797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Public addresses</a:t>
            </a:r>
          </a:p>
        </p:txBody>
      </p:sp>
      <p:sp>
        <p:nvSpPr>
          <p:cNvPr id="3" name="Content Placeholder 2"/>
          <p:cNvSpPr>
            <a:spLocks noGrp="1"/>
          </p:cNvSpPr>
          <p:nvPr>
            <p:ph idx="1"/>
          </p:nvPr>
        </p:nvSpPr>
        <p:spPr/>
        <p:txBody>
          <a:bodyPr>
            <a:normAutofit lnSpcReduction="10000"/>
          </a:bodyPr>
          <a:lstStyle/>
          <a:p>
            <a:pPr algn="just">
              <a:lnSpc>
                <a:spcPct val="150000"/>
              </a:lnSpc>
            </a:pPr>
            <a:r>
              <a:rPr lang="en-IN" dirty="0"/>
              <a:t>Public addresses are assigned by NETWORK INTERFACE CARD (NIC)  - A network interface card (NIC) is a </a:t>
            </a:r>
            <a:r>
              <a:rPr lang="en-IN" b="1" dirty="0">
                <a:solidFill>
                  <a:srgbClr val="FF0066"/>
                </a:solidFill>
              </a:rPr>
              <a:t>circuit board or </a:t>
            </a:r>
            <a:r>
              <a:rPr lang="en-IN" b="1" u="sng" dirty="0">
                <a:solidFill>
                  <a:srgbClr val="FF0066"/>
                </a:solidFill>
              </a:rPr>
              <a:t>card</a:t>
            </a:r>
            <a:r>
              <a:rPr lang="en-IN" b="1" dirty="0">
                <a:solidFill>
                  <a:srgbClr val="FF0066"/>
                </a:solidFill>
              </a:rPr>
              <a:t> that is installed in a computer </a:t>
            </a:r>
            <a:r>
              <a:rPr lang="en-IN" dirty="0"/>
              <a:t>so that it can be connected to a network. </a:t>
            </a:r>
          </a:p>
          <a:p>
            <a:pPr algn="just">
              <a:lnSpc>
                <a:spcPct val="150000"/>
              </a:lnSpc>
            </a:pPr>
            <a:r>
              <a:rPr lang="en-IN" dirty="0"/>
              <a:t>Consist of class-based network IDs or blocks of CIDR-based addresses (called CIDR blocks) that are guaranteed to be globally unique to the Internet.</a:t>
            </a:r>
          </a:p>
          <a:p>
            <a:pPr algn="just">
              <a:lnSpc>
                <a:spcPct val="150000"/>
              </a:lnSpc>
            </a:pPr>
            <a:r>
              <a:rPr lang="en-IN" dirty="0"/>
              <a:t>When the public addresses are assigned, </a:t>
            </a:r>
            <a:r>
              <a:rPr lang="en-IN" b="1" dirty="0">
                <a:solidFill>
                  <a:srgbClr val="FF0066"/>
                </a:solidFill>
              </a:rPr>
              <a:t>routes are programmed into the routers of the Internet </a:t>
            </a:r>
            <a:r>
              <a:rPr lang="en-IN" dirty="0"/>
              <a:t>so that traffic to the assigned public addresses can reach their locations.</a:t>
            </a:r>
          </a:p>
          <a:p>
            <a:pPr algn="just">
              <a:lnSpc>
                <a:spcPct val="150000"/>
              </a:lnSpc>
            </a:pPr>
            <a:endParaRPr lang="en-IN" dirty="0"/>
          </a:p>
        </p:txBody>
      </p:sp>
      <p:sp>
        <p:nvSpPr>
          <p:cNvPr id="6" name="Footer Placeholder 5"/>
          <p:cNvSpPr>
            <a:spLocks noGrp="1"/>
          </p:cNvSpPr>
          <p:nvPr>
            <p:ph type="ftr" sz="quarter" idx="11"/>
          </p:nvPr>
        </p:nvSpPr>
        <p:spPr/>
        <p:txBody>
          <a:bodyPr/>
          <a:lstStyle/>
          <a:p>
            <a:r>
              <a:rPr lang="en-IN">
                <a:solidFill>
                  <a:prstClr val="black">
                    <a:tint val="75000"/>
                  </a:prstClr>
                </a:solidFill>
              </a:rPr>
              <a:t>M.RAJALAKSHMI</a:t>
            </a:r>
          </a:p>
        </p:txBody>
      </p:sp>
      <p:sp>
        <p:nvSpPr>
          <p:cNvPr id="5" name="Slide Number Placeholder 4"/>
          <p:cNvSpPr>
            <a:spLocks noGrp="1"/>
          </p:cNvSpPr>
          <p:nvPr>
            <p:ph type="sldNum" sz="quarter" idx="12"/>
          </p:nvPr>
        </p:nvSpPr>
        <p:spPr/>
        <p:txBody>
          <a:bodyPr/>
          <a:lstStyle/>
          <a:p>
            <a:fld id="{324E6362-DE5F-4A2F-9244-6BAA8CA76B22}" type="slidenum">
              <a:rPr lang="en-IN" smtClean="0">
                <a:solidFill>
                  <a:prstClr val="black">
                    <a:tint val="75000"/>
                  </a:prstClr>
                </a:solidFill>
              </a:rPr>
              <a:pPr/>
              <a:t>78</a:t>
            </a:fld>
            <a:endParaRPr lang="en-IN">
              <a:solidFill>
                <a:prstClr val="black">
                  <a:tint val="75000"/>
                </a:prstClr>
              </a:solidFill>
            </a:endParaRPr>
          </a:p>
        </p:txBody>
      </p:sp>
      <p:pic>
        <p:nvPicPr>
          <p:cNvPr id="9218" name="Picture 2" descr="http://www.molex.com/mx_upload/editorial/1631/applicomIO_PROFIBUS_PCI_Express_Card.jpg"/>
          <p:cNvPicPr>
            <a:picLocks noChangeAspect="1" noChangeArrowheads="1"/>
          </p:cNvPicPr>
          <p:nvPr/>
        </p:nvPicPr>
        <p:blipFill>
          <a:blip r:embed="rId2" cstate="print"/>
          <a:srcRect/>
          <a:stretch>
            <a:fillRect/>
          </a:stretch>
        </p:blipFill>
        <p:spPr bwMode="auto">
          <a:xfrm>
            <a:off x="5643570" y="0"/>
            <a:ext cx="2214578" cy="1714488"/>
          </a:xfrm>
          <a:prstGeom prst="rect">
            <a:avLst/>
          </a:prstGeom>
          <a:noFill/>
        </p:spPr>
      </p:pic>
    </p:spTree>
    <p:extLst>
      <p:ext uri="{BB962C8B-B14F-4D97-AF65-F5344CB8AC3E}">
        <p14:creationId xmlns:p14="http://schemas.microsoft.com/office/powerpoint/2010/main" val="36433027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Public Addresses</a:t>
            </a:r>
          </a:p>
        </p:txBody>
      </p:sp>
      <p:sp>
        <p:nvSpPr>
          <p:cNvPr id="3" name="Content Placeholder 2"/>
          <p:cNvSpPr>
            <a:spLocks noGrp="1"/>
          </p:cNvSpPr>
          <p:nvPr>
            <p:ph idx="1"/>
          </p:nvPr>
        </p:nvSpPr>
        <p:spPr/>
        <p:txBody>
          <a:bodyPr>
            <a:normAutofit/>
          </a:bodyPr>
          <a:lstStyle/>
          <a:p>
            <a:pPr algn="just">
              <a:lnSpc>
                <a:spcPct val="150000"/>
              </a:lnSpc>
            </a:pPr>
            <a:r>
              <a:rPr lang="en-IN" dirty="0"/>
              <a:t>Public </a:t>
            </a:r>
            <a:r>
              <a:rPr lang="en-IN" dirty="0" err="1"/>
              <a:t>ip</a:t>
            </a:r>
            <a:r>
              <a:rPr lang="en-IN" dirty="0"/>
              <a:t> are the </a:t>
            </a:r>
            <a:r>
              <a:rPr lang="en-IN" dirty="0" err="1"/>
              <a:t>ip</a:t>
            </a:r>
            <a:r>
              <a:rPr lang="en-IN" dirty="0"/>
              <a:t> that can be accessed by every one (</a:t>
            </a:r>
            <a:r>
              <a:rPr lang="en-IN" dirty="0" err="1"/>
              <a:t>i,e</a:t>
            </a:r>
            <a:r>
              <a:rPr lang="en-IN" dirty="0"/>
              <a:t>) every user has the access to this </a:t>
            </a:r>
            <a:r>
              <a:rPr lang="en-IN" dirty="0" err="1"/>
              <a:t>ip's</a:t>
            </a:r>
            <a:r>
              <a:rPr lang="en-IN" dirty="0"/>
              <a:t>.</a:t>
            </a:r>
          </a:p>
          <a:p>
            <a:pPr algn="just">
              <a:lnSpc>
                <a:spcPct val="150000"/>
              </a:lnSpc>
              <a:buNone/>
            </a:pPr>
            <a:r>
              <a:rPr lang="en-IN" dirty="0"/>
              <a:t>	</a:t>
            </a:r>
            <a:r>
              <a:rPr lang="en-IN" b="1" dirty="0" err="1"/>
              <a:t>E.g</a:t>
            </a:r>
            <a:r>
              <a:rPr lang="en-IN" b="1" dirty="0"/>
              <a:t>:  Yahoo.com, Google.com </a:t>
            </a:r>
            <a:r>
              <a:rPr lang="en-IN" b="1" dirty="0" err="1"/>
              <a:t>etc</a:t>
            </a:r>
            <a:r>
              <a:rPr lang="en-IN" b="1" dirty="0"/>
              <a:t> are the pubic </a:t>
            </a:r>
            <a:r>
              <a:rPr lang="en-IN" b="1" dirty="0" err="1"/>
              <a:t>ip's</a:t>
            </a:r>
            <a:r>
              <a:rPr lang="en-IN" b="1" dirty="0"/>
              <a:t>.</a:t>
            </a:r>
          </a:p>
          <a:p>
            <a:pPr algn="just">
              <a:lnSpc>
                <a:spcPct val="150000"/>
              </a:lnSpc>
            </a:pPr>
            <a:endParaRPr lang="en-IN" dirty="0"/>
          </a:p>
        </p:txBody>
      </p:sp>
      <p:sp>
        <p:nvSpPr>
          <p:cNvPr id="5" name="Footer Placeholder 4"/>
          <p:cNvSpPr>
            <a:spLocks noGrp="1"/>
          </p:cNvSpPr>
          <p:nvPr>
            <p:ph type="ftr" sz="quarter" idx="11"/>
          </p:nvPr>
        </p:nvSpPr>
        <p:spPr/>
        <p:txBody>
          <a:bodyPr/>
          <a:lstStyle/>
          <a:p>
            <a:r>
              <a:rPr lang="en-IN">
                <a:solidFill>
                  <a:prstClr val="black">
                    <a:tint val="75000"/>
                  </a:prstClr>
                </a:solidFill>
              </a:rPr>
              <a:t>M.RAJALAKSHMI</a:t>
            </a:r>
          </a:p>
        </p:txBody>
      </p:sp>
      <p:sp>
        <p:nvSpPr>
          <p:cNvPr id="4" name="Slide Number Placeholder 3"/>
          <p:cNvSpPr>
            <a:spLocks noGrp="1"/>
          </p:cNvSpPr>
          <p:nvPr>
            <p:ph type="sldNum" sz="quarter" idx="12"/>
          </p:nvPr>
        </p:nvSpPr>
        <p:spPr/>
        <p:txBody>
          <a:bodyPr/>
          <a:lstStyle/>
          <a:p>
            <a:fld id="{324E6362-DE5F-4A2F-9244-6BAA8CA76B22}" type="slidenum">
              <a:rPr lang="en-IN" smtClean="0">
                <a:solidFill>
                  <a:prstClr val="black">
                    <a:tint val="75000"/>
                  </a:prstClr>
                </a:solidFill>
              </a:rPr>
              <a:pPr/>
              <a:t>79</a:t>
            </a:fld>
            <a:endParaRPr lang="en-IN">
              <a:solidFill>
                <a:prstClr val="black">
                  <a:tint val="75000"/>
                </a:prstClr>
              </a:solidFill>
            </a:endParaRPr>
          </a:p>
        </p:txBody>
      </p:sp>
    </p:spTree>
    <p:extLst>
      <p:ext uri="{BB962C8B-B14F-4D97-AF65-F5344CB8AC3E}">
        <p14:creationId xmlns:p14="http://schemas.microsoft.com/office/powerpoint/2010/main" val="3337471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0" y="1371584"/>
            <a:ext cx="8301068" cy="4190314"/>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en-IN" sz="2000" dirty="0" smtClean="0"/>
              <a:t>An </a:t>
            </a:r>
            <a:r>
              <a:rPr lang="en-IN" sz="2000" dirty="0"/>
              <a:t>easier way to remember IP addresses is by assigning to them a name.</a:t>
            </a:r>
          </a:p>
          <a:p>
            <a:pPr marL="342900" indent="-342900" algn="just">
              <a:lnSpc>
                <a:spcPct val="150000"/>
              </a:lnSpc>
              <a:buFont typeface="Wingdings" panose="05000000000000000000" pitchFamily="2" charset="2"/>
              <a:buChar char="Ø"/>
            </a:pPr>
            <a:r>
              <a:rPr lang="en-IN" sz="2000" dirty="0" smtClean="0"/>
              <a:t>(</a:t>
            </a:r>
            <a:r>
              <a:rPr lang="en-IN" sz="2000" dirty="0"/>
              <a:t>e.g., www.google.com), which is resolver through the </a:t>
            </a:r>
            <a:r>
              <a:rPr lang="en-IN" sz="2000" dirty="0">
                <a:solidFill>
                  <a:srgbClr val="9900CC"/>
                </a:solidFill>
              </a:rPr>
              <a:t>Domain Name </a:t>
            </a:r>
            <a:r>
              <a:rPr lang="en-IN" sz="2000" dirty="0" smtClean="0">
                <a:solidFill>
                  <a:srgbClr val="9900CC"/>
                </a:solidFill>
              </a:rPr>
              <a:t>System </a:t>
            </a:r>
            <a:r>
              <a:rPr lang="en-IN" sz="2000" dirty="0">
                <a:solidFill>
                  <a:srgbClr val="9900CC"/>
                </a:solidFill>
              </a:rPr>
              <a:t>(DNS</a:t>
            </a:r>
            <a:r>
              <a:rPr lang="en-IN" sz="2000" dirty="0" smtClean="0">
                <a:solidFill>
                  <a:srgbClr val="9900CC"/>
                </a:solidFill>
                <a:effectLst>
                  <a:outerShdw blurRad="38100" dist="38100" dir="2700000" algn="tl">
                    <a:srgbClr val="000000">
                      <a:alpha val="43137"/>
                    </a:srgbClr>
                  </a:outerShdw>
                </a:effectLst>
              </a:rPr>
              <a:t>)</a:t>
            </a:r>
            <a:r>
              <a:rPr lang="en-IN" sz="2000" dirty="0" smtClean="0"/>
              <a:t>.</a:t>
            </a:r>
          </a:p>
          <a:p>
            <a:pPr marL="342900" indent="-342900" algn="just">
              <a:lnSpc>
                <a:spcPct val="150000"/>
              </a:lnSpc>
              <a:buFont typeface="Wingdings" panose="05000000000000000000" pitchFamily="2" charset="2"/>
              <a:buChar char="Ø"/>
            </a:pPr>
            <a:r>
              <a:rPr lang="en-IN" sz="2000" dirty="0" smtClean="0"/>
              <a:t>Strictly </a:t>
            </a:r>
            <a:r>
              <a:rPr lang="en-IN" sz="2000" dirty="0"/>
              <a:t>speaking, an IP address identifies an </a:t>
            </a:r>
            <a:r>
              <a:rPr lang="en-IN" sz="2000" b="1" dirty="0"/>
              <a:t>interface that is capable of sending and </a:t>
            </a:r>
            <a:r>
              <a:rPr lang="en-IN" sz="2000" dirty="0"/>
              <a:t>receiving IP datagrams. </a:t>
            </a:r>
          </a:p>
          <a:p>
            <a:pPr marL="342900" indent="-342900" algn="just">
              <a:lnSpc>
                <a:spcPct val="150000"/>
              </a:lnSpc>
              <a:buFont typeface="Wingdings" panose="05000000000000000000" pitchFamily="2" charset="2"/>
              <a:buChar char="Ø"/>
            </a:pPr>
            <a:r>
              <a:rPr lang="en-IN" sz="2000" dirty="0"/>
              <a:t>One system can have multiple such interfaces.</a:t>
            </a:r>
          </a:p>
          <a:p>
            <a:pPr marL="342900" indent="-342900" algn="just">
              <a:lnSpc>
                <a:spcPct val="150000"/>
              </a:lnSpc>
              <a:buFont typeface="Wingdings" panose="05000000000000000000" pitchFamily="2" charset="2"/>
              <a:buChar char="Ø"/>
            </a:pPr>
            <a:r>
              <a:rPr lang="en-IN" sz="2000" dirty="0"/>
              <a:t>Usually, </a:t>
            </a:r>
            <a:r>
              <a:rPr lang="en-IN" sz="2000" dirty="0">
                <a:solidFill>
                  <a:srgbClr val="9900CC"/>
                </a:solidFill>
              </a:rPr>
              <a:t>hosts have only one interface </a:t>
            </a:r>
            <a:r>
              <a:rPr lang="en-IN" sz="2000" dirty="0"/>
              <a:t>(thus, one IP address), whereas </a:t>
            </a:r>
            <a:r>
              <a:rPr lang="en-IN" sz="2000" dirty="0">
                <a:solidFill>
                  <a:srgbClr val="9900CC"/>
                </a:solidFill>
              </a:rPr>
              <a:t>routers have many interfaces </a:t>
            </a:r>
            <a:r>
              <a:rPr lang="en-IN" sz="2000" dirty="0"/>
              <a:t>(thus, many IP addresses).</a:t>
            </a:r>
          </a:p>
        </p:txBody>
      </p:sp>
      <p:pic>
        <p:nvPicPr>
          <p:cNvPr id="3" name="Google Shape;203;p29" descr="download.png"/>
          <p:cNvPicPr preferRelativeResize="0"/>
          <p:nvPr/>
        </p:nvPicPr>
        <p:blipFill rotWithShape="1">
          <a:blip r:embed="rId2">
            <a:alphaModFix/>
          </a:blip>
          <a:srcRect/>
          <a:stretch/>
        </p:blipFill>
        <p:spPr>
          <a:xfrm>
            <a:off x="6457950" y="152400"/>
            <a:ext cx="2686050" cy="914400"/>
          </a:xfrm>
          <a:prstGeom prst="rect">
            <a:avLst/>
          </a:prstGeom>
          <a:noFill/>
          <a:ln>
            <a:noFill/>
          </a:ln>
        </p:spPr>
      </p:pic>
    </p:spTree>
    <p:extLst>
      <p:ext uri="{BB962C8B-B14F-4D97-AF65-F5344CB8AC3E}">
        <p14:creationId xmlns:p14="http://schemas.microsoft.com/office/powerpoint/2010/main" val="12463722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Private Addresses</a:t>
            </a:r>
          </a:p>
        </p:txBody>
      </p:sp>
      <p:sp>
        <p:nvSpPr>
          <p:cNvPr id="3" name="Content Placeholder 2"/>
          <p:cNvSpPr>
            <a:spLocks noGrp="1"/>
          </p:cNvSpPr>
          <p:nvPr>
            <p:ph idx="1"/>
          </p:nvPr>
        </p:nvSpPr>
        <p:spPr/>
        <p:txBody>
          <a:bodyPr>
            <a:normAutofit/>
          </a:bodyPr>
          <a:lstStyle/>
          <a:p>
            <a:pPr algn="just">
              <a:lnSpc>
                <a:spcPct val="150000"/>
              </a:lnSpc>
            </a:pPr>
            <a:r>
              <a:rPr lang="en-IN" dirty="0"/>
              <a:t>Private IP addresses are used for numbering the computers in a private network including </a:t>
            </a:r>
            <a:r>
              <a:rPr lang="en-IN" b="1" dirty="0"/>
              <a:t>home, school/Colleges/Universities and business LANs in airports and hotels </a:t>
            </a:r>
            <a:r>
              <a:rPr lang="en-IN" dirty="0"/>
              <a:t>which makes it possible for the computers in the network to communicate with each other.</a:t>
            </a:r>
          </a:p>
          <a:p>
            <a:pPr algn="just">
              <a:lnSpc>
                <a:spcPct val="150000"/>
              </a:lnSpc>
            </a:pPr>
            <a:r>
              <a:rPr lang="en-IN" dirty="0"/>
              <a:t>Private </a:t>
            </a:r>
            <a:r>
              <a:rPr lang="en-IN" dirty="0" err="1"/>
              <a:t>ip's</a:t>
            </a:r>
            <a:r>
              <a:rPr lang="en-IN" dirty="0"/>
              <a:t> are the </a:t>
            </a:r>
            <a:r>
              <a:rPr lang="en-IN" dirty="0" err="1"/>
              <a:t>ip</a:t>
            </a:r>
            <a:r>
              <a:rPr lang="en-IN" dirty="0"/>
              <a:t> that cannot be accessed by every one(</a:t>
            </a:r>
            <a:r>
              <a:rPr lang="en-IN" dirty="0" err="1"/>
              <a:t>i,e</a:t>
            </a:r>
            <a:r>
              <a:rPr lang="en-IN" dirty="0"/>
              <a:t>) they are privately owned by an organization / private concern. Only the user of that organisation has the access to this </a:t>
            </a:r>
            <a:r>
              <a:rPr lang="en-IN" dirty="0" err="1"/>
              <a:t>ip's</a:t>
            </a:r>
            <a:r>
              <a:rPr lang="en-IN" dirty="0"/>
              <a:t>.</a:t>
            </a:r>
          </a:p>
          <a:p>
            <a:pPr algn="just">
              <a:lnSpc>
                <a:spcPct val="150000"/>
              </a:lnSpc>
              <a:buNone/>
            </a:pPr>
            <a:r>
              <a:rPr lang="en-IN" dirty="0"/>
              <a:t>  </a:t>
            </a:r>
            <a:r>
              <a:rPr lang="en-IN" dirty="0" err="1"/>
              <a:t>Eg</a:t>
            </a:r>
            <a:r>
              <a:rPr lang="en-IN" dirty="0"/>
              <a:t> : SRM University</a:t>
            </a:r>
          </a:p>
          <a:p>
            <a:pPr algn="just">
              <a:lnSpc>
                <a:spcPct val="150000"/>
              </a:lnSpc>
            </a:pPr>
            <a:endParaRPr lang="en-IN" dirty="0"/>
          </a:p>
        </p:txBody>
      </p:sp>
      <p:sp>
        <p:nvSpPr>
          <p:cNvPr id="5" name="Footer Placeholder 4"/>
          <p:cNvSpPr>
            <a:spLocks noGrp="1"/>
          </p:cNvSpPr>
          <p:nvPr>
            <p:ph type="ftr" sz="quarter" idx="11"/>
          </p:nvPr>
        </p:nvSpPr>
        <p:spPr/>
        <p:txBody>
          <a:bodyPr/>
          <a:lstStyle/>
          <a:p>
            <a:r>
              <a:rPr lang="en-IN">
                <a:solidFill>
                  <a:prstClr val="black">
                    <a:tint val="75000"/>
                  </a:prstClr>
                </a:solidFill>
              </a:rPr>
              <a:t>M.RAJALAKSHMI</a:t>
            </a:r>
          </a:p>
        </p:txBody>
      </p:sp>
      <p:sp>
        <p:nvSpPr>
          <p:cNvPr id="4" name="Slide Number Placeholder 3"/>
          <p:cNvSpPr>
            <a:spLocks noGrp="1"/>
          </p:cNvSpPr>
          <p:nvPr>
            <p:ph type="sldNum" sz="quarter" idx="12"/>
          </p:nvPr>
        </p:nvSpPr>
        <p:spPr/>
        <p:txBody>
          <a:bodyPr/>
          <a:lstStyle/>
          <a:p>
            <a:fld id="{324E6362-DE5F-4A2F-9244-6BAA8CA76B22}" type="slidenum">
              <a:rPr lang="en-IN" smtClean="0">
                <a:solidFill>
                  <a:prstClr val="black">
                    <a:tint val="75000"/>
                  </a:prstClr>
                </a:solidFill>
              </a:rPr>
              <a:pPr/>
              <a:t>80</a:t>
            </a:fld>
            <a:endParaRPr lang="en-IN">
              <a:solidFill>
                <a:prstClr val="black">
                  <a:tint val="75000"/>
                </a:prstClr>
              </a:solidFill>
            </a:endParaRPr>
          </a:p>
        </p:txBody>
      </p:sp>
    </p:spTree>
    <p:extLst>
      <p:ext uri="{BB962C8B-B14F-4D97-AF65-F5344CB8AC3E}">
        <p14:creationId xmlns:p14="http://schemas.microsoft.com/office/powerpoint/2010/main" val="29415203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Range of private </a:t>
            </a:r>
            <a:r>
              <a:rPr lang="en-IN" b="1" dirty="0" err="1"/>
              <a:t>ip</a:t>
            </a:r>
            <a:endParaRPr lang="en-IN" b="1" dirty="0"/>
          </a:p>
        </p:txBody>
      </p:sp>
      <p:sp>
        <p:nvSpPr>
          <p:cNvPr id="3" name="Content Placeholder 2"/>
          <p:cNvSpPr>
            <a:spLocks noGrp="1"/>
          </p:cNvSpPr>
          <p:nvPr>
            <p:ph idx="1"/>
          </p:nvPr>
        </p:nvSpPr>
        <p:spPr/>
        <p:txBody>
          <a:bodyPr>
            <a:normAutofit/>
          </a:bodyPr>
          <a:lstStyle/>
          <a:p>
            <a:r>
              <a:rPr lang="en-US" dirty="0"/>
              <a:t>Four blocks are assigned as private addresses: 10.0.0.0/</a:t>
            </a:r>
            <a:r>
              <a:rPr lang="en-US" b="1" dirty="0"/>
              <a:t>8</a:t>
            </a:r>
            <a:r>
              <a:rPr lang="en-US" dirty="0"/>
              <a:t>, 172.16.0.0/</a:t>
            </a:r>
            <a:r>
              <a:rPr lang="en-US" b="1" dirty="0"/>
              <a:t>12</a:t>
            </a:r>
            <a:r>
              <a:rPr lang="en-US" dirty="0"/>
              <a:t>, 192.168.0.0/</a:t>
            </a:r>
            <a:r>
              <a:rPr lang="en-US" b="1" dirty="0"/>
              <a:t>16</a:t>
            </a:r>
            <a:r>
              <a:rPr lang="en-IN" dirty="0"/>
              <a:t>.</a:t>
            </a:r>
          </a:p>
          <a:p>
            <a:pPr algn="just">
              <a:lnSpc>
                <a:spcPct val="150000"/>
              </a:lnSpc>
            </a:pPr>
            <a:r>
              <a:rPr lang="en-IN" dirty="0"/>
              <a:t>Range of private IP address are</a:t>
            </a:r>
          </a:p>
          <a:p>
            <a:pPr algn="just">
              <a:lnSpc>
                <a:spcPct val="150000"/>
              </a:lnSpc>
            </a:pPr>
            <a:endParaRPr lang="en-IN" dirty="0"/>
          </a:p>
          <a:p>
            <a:pPr algn="just">
              <a:lnSpc>
                <a:spcPct val="150000"/>
              </a:lnSpc>
              <a:buNone/>
            </a:pPr>
            <a:r>
              <a:rPr lang="en-IN" dirty="0"/>
              <a:t>			</a:t>
            </a:r>
          </a:p>
          <a:p>
            <a:pPr algn="just">
              <a:lnSpc>
                <a:spcPct val="150000"/>
              </a:lnSpc>
              <a:buNone/>
            </a:pPr>
            <a:endParaRPr lang="en-IN" dirty="0"/>
          </a:p>
          <a:p>
            <a:pPr algn="just">
              <a:lnSpc>
                <a:spcPct val="150000"/>
              </a:lnSpc>
              <a:buNone/>
            </a:pPr>
            <a:r>
              <a:rPr lang="en-IN" dirty="0"/>
              <a:t>          excluding </a:t>
            </a:r>
            <a:r>
              <a:rPr lang="en-IN" dirty="0" err="1"/>
              <a:t>ips</a:t>
            </a:r>
            <a:r>
              <a:rPr lang="en-IN" dirty="0"/>
              <a:t> are public </a:t>
            </a:r>
            <a:r>
              <a:rPr lang="en-IN" dirty="0" err="1"/>
              <a:t>ip's</a:t>
            </a:r>
            <a:r>
              <a:rPr lang="en-IN" dirty="0"/>
              <a:t>.</a:t>
            </a:r>
          </a:p>
          <a:p>
            <a:pPr>
              <a:lnSpc>
                <a:spcPct val="150000"/>
              </a:lnSpc>
            </a:pPr>
            <a:endParaRPr lang="en-IN" dirty="0"/>
          </a:p>
        </p:txBody>
      </p:sp>
      <p:sp>
        <p:nvSpPr>
          <p:cNvPr id="5" name="Footer Placeholder 4"/>
          <p:cNvSpPr>
            <a:spLocks noGrp="1"/>
          </p:cNvSpPr>
          <p:nvPr>
            <p:ph type="ftr" sz="quarter" idx="11"/>
          </p:nvPr>
        </p:nvSpPr>
        <p:spPr/>
        <p:txBody>
          <a:bodyPr/>
          <a:lstStyle/>
          <a:p>
            <a:r>
              <a:rPr lang="en-IN">
                <a:solidFill>
                  <a:prstClr val="black">
                    <a:tint val="75000"/>
                  </a:prstClr>
                </a:solidFill>
              </a:rPr>
              <a:t>M.RAJALAKSHMI</a:t>
            </a:r>
          </a:p>
        </p:txBody>
      </p:sp>
      <p:sp>
        <p:nvSpPr>
          <p:cNvPr id="4" name="Slide Number Placeholder 3"/>
          <p:cNvSpPr>
            <a:spLocks noGrp="1"/>
          </p:cNvSpPr>
          <p:nvPr>
            <p:ph type="sldNum" sz="quarter" idx="12"/>
          </p:nvPr>
        </p:nvSpPr>
        <p:spPr/>
        <p:txBody>
          <a:bodyPr/>
          <a:lstStyle/>
          <a:p>
            <a:fld id="{324E6362-DE5F-4A2F-9244-6BAA8CA76B22}" type="slidenum">
              <a:rPr lang="en-IN" smtClean="0">
                <a:solidFill>
                  <a:prstClr val="black">
                    <a:tint val="75000"/>
                  </a:prstClr>
                </a:solidFill>
              </a:rPr>
              <a:pPr/>
              <a:t>81</a:t>
            </a:fld>
            <a:endParaRPr lang="en-IN">
              <a:solidFill>
                <a:prstClr val="black">
                  <a:tint val="75000"/>
                </a:prstClr>
              </a:solidFill>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710" y="3645024"/>
            <a:ext cx="6434138"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18235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384"/>
            <a:ext cx="7239000" cy="1143000"/>
          </a:xfrm>
        </p:spPr>
        <p:txBody>
          <a:bodyPr>
            <a:normAutofit/>
          </a:bodyPr>
          <a:lstStyle/>
          <a:p>
            <a:r>
              <a:rPr lang="en-IN" b="1" dirty="0">
                <a:latin typeface="+mn-lt"/>
              </a:rPr>
              <a:t>NAT – Network Address Translation</a:t>
            </a:r>
          </a:p>
        </p:txBody>
      </p:sp>
      <p:sp>
        <p:nvSpPr>
          <p:cNvPr id="5" name="Content Placeholder 4"/>
          <p:cNvSpPr>
            <a:spLocks noGrp="1"/>
          </p:cNvSpPr>
          <p:nvPr>
            <p:ph idx="1"/>
          </p:nvPr>
        </p:nvSpPr>
        <p:spPr>
          <a:xfrm>
            <a:off x="179512" y="1115616"/>
            <a:ext cx="7516688" cy="5340120"/>
          </a:xfrm>
        </p:spPr>
        <p:txBody>
          <a:bodyPr>
            <a:normAutofit/>
          </a:bodyPr>
          <a:lstStyle/>
          <a:p>
            <a:pPr algn="just"/>
            <a:r>
              <a:rPr lang="en-IN" sz="2400" dirty="0"/>
              <a:t>A technology that can provide the mapping between the private and universal addresses, and at the same time support virtual private networks.</a:t>
            </a:r>
          </a:p>
          <a:p>
            <a:pPr algn="just"/>
            <a:r>
              <a:rPr lang="en-IN" sz="2400" dirty="0"/>
              <a:t>Allows a site to use a set of private addresses for internal communication and a set of global Internet addresses (</a:t>
            </a:r>
            <a:r>
              <a:rPr lang="en-IN" sz="2400" dirty="0" err="1"/>
              <a:t>atleast</a:t>
            </a:r>
            <a:r>
              <a:rPr lang="en-IN" sz="2400" dirty="0"/>
              <a:t> one) for communication with the rest of the world.</a:t>
            </a:r>
          </a:p>
        </p:txBody>
      </p:sp>
      <p:sp>
        <p:nvSpPr>
          <p:cNvPr id="2" name="Footer Placeholder 1"/>
          <p:cNvSpPr>
            <a:spLocks noGrp="1"/>
          </p:cNvSpPr>
          <p:nvPr>
            <p:ph type="ftr" sz="quarter" idx="11"/>
          </p:nvPr>
        </p:nvSpPr>
        <p:spPr/>
        <p:txBody>
          <a:bodyPr/>
          <a:lstStyle/>
          <a:p>
            <a:r>
              <a:rPr lang="en-IN">
                <a:solidFill>
                  <a:prstClr val="black">
                    <a:tint val="75000"/>
                  </a:prstClr>
                </a:solidFill>
              </a:rPr>
              <a:t>M.RAJALAKSHMI</a:t>
            </a:r>
          </a:p>
        </p:txBody>
      </p:sp>
      <p:sp>
        <p:nvSpPr>
          <p:cNvPr id="3" name="Slide Number Placeholder 2"/>
          <p:cNvSpPr>
            <a:spLocks noGrp="1"/>
          </p:cNvSpPr>
          <p:nvPr>
            <p:ph type="sldNum" sz="quarter" idx="12"/>
          </p:nvPr>
        </p:nvSpPr>
        <p:spPr/>
        <p:txBody>
          <a:bodyPr/>
          <a:lstStyle/>
          <a:p>
            <a:fld id="{324E6362-DE5F-4A2F-9244-6BAA8CA76B22}" type="slidenum">
              <a:rPr lang="en-IN" smtClean="0">
                <a:solidFill>
                  <a:prstClr val="black">
                    <a:tint val="75000"/>
                  </a:prstClr>
                </a:solidFill>
              </a:rPr>
              <a:pPr/>
              <a:t>82</a:t>
            </a:fld>
            <a:endParaRPr lang="en-IN">
              <a:solidFill>
                <a:prstClr val="black">
                  <a:tint val="75000"/>
                </a:prstClr>
              </a:solidFill>
            </a:endParaRPr>
          </a:p>
        </p:txBody>
      </p:sp>
      <p:pic>
        <p:nvPicPr>
          <p:cNvPr id="6" name="Picture 5"/>
          <p:cNvPicPr>
            <a:picLocks noChangeAspect="1"/>
          </p:cNvPicPr>
          <p:nvPr/>
        </p:nvPicPr>
        <p:blipFill>
          <a:blip r:embed="rId2"/>
          <a:stretch>
            <a:fillRect/>
          </a:stretch>
        </p:blipFill>
        <p:spPr>
          <a:xfrm>
            <a:off x="486164" y="3934407"/>
            <a:ext cx="7361021" cy="2621841"/>
          </a:xfrm>
          <a:prstGeom prst="rect">
            <a:avLst/>
          </a:prstGeom>
        </p:spPr>
      </p:pic>
    </p:spTree>
    <p:extLst>
      <p:ext uri="{BB962C8B-B14F-4D97-AF65-F5344CB8AC3E}">
        <p14:creationId xmlns:p14="http://schemas.microsoft.com/office/powerpoint/2010/main" val="26540206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Date Placeholder 3"/>
          <p:cNvSpPr>
            <a:spLocks noGrp="1"/>
          </p:cNvSpPr>
          <p:nvPr>
            <p:ph type="dt" sz="quarter" idx="4294967295"/>
          </p:nvPr>
        </p:nvSpPr>
        <p:spPr bwMode="auto">
          <a:xfrm>
            <a:off x="-76200" y="64008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C98B5F89-B84A-4F4F-BEB0-8CF6BAC34B4E}" type="datetime1">
              <a:rPr lang="en-US" sz="2000" baseline="0">
                <a:solidFill>
                  <a:prstClr val="black"/>
                </a:solidFill>
                <a:cs typeface="Angsana New" pitchFamily="18" charset="-34"/>
              </a:rPr>
              <a:pPr/>
              <a:t>3/29/2022</a:t>
            </a:fld>
            <a:endParaRPr lang="th-TH" altLang="en-US" sz="2000" baseline="0">
              <a:solidFill>
                <a:prstClr val="black"/>
              </a:solidFill>
              <a:cs typeface="Angsana New" pitchFamily="18" charset="-34"/>
            </a:endParaRPr>
          </a:p>
        </p:txBody>
      </p:sp>
      <p:sp>
        <p:nvSpPr>
          <p:cNvPr id="122883" name="Footer Placeholder 4"/>
          <p:cNvSpPr>
            <a:spLocks noGrp="1"/>
          </p:cNvSpPr>
          <p:nvPr>
            <p:ph type="ftr" sz="quarter" idx="4294967295"/>
          </p:nvPr>
        </p:nvSpPr>
        <p:spPr bwMode="auto">
          <a:xfrm>
            <a:off x="312420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endParaRPr lang="th-TH" altLang="en-US" dirty="0">
              <a:solidFill>
                <a:prstClr val="black"/>
              </a:solidFill>
              <a:cs typeface="Angsana New" pitchFamily="18" charset="-34"/>
            </a:endParaRPr>
          </a:p>
        </p:txBody>
      </p:sp>
      <p:sp>
        <p:nvSpPr>
          <p:cNvPr id="122884" name="Slide Number Placeholder 5"/>
          <p:cNvSpPr>
            <a:spLocks noGrp="1"/>
          </p:cNvSpPr>
          <p:nvPr>
            <p:ph type="sldNum" sz="quarter" idx="10"/>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3FE2AE69-08A2-45AE-851C-EF12DAC104C7}" type="slidenum">
              <a:rPr lang="en-US" altLang="en-US" sz="2000" baseline="0" smtClean="0">
                <a:solidFill>
                  <a:prstClr val="black"/>
                </a:solidFill>
                <a:cs typeface="Angsana New" pitchFamily="18" charset="-34"/>
              </a:rPr>
              <a:pPr/>
              <a:t>83</a:t>
            </a:fld>
            <a:endParaRPr lang="th-TH" altLang="en-US" sz="2000" baseline="0">
              <a:solidFill>
                <a:prstClr val="black"/>
              </a:solidFill>
              <a:cs typeface="Angsana New" pitchFamily="18" charset="-34"/>
            </a:endParaRPr>
          </a:p>
        </p:txBody>
      </p:sp>
      <p:sp>
        <p:nvSpPr>
          <p:cNvPr id="122885"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t>Network Address Translation</a:t>
            </a:r>
            <a:endParaRPr lang="th-TH"/>
          </a:p>
        </p:txBody>
      </p:sp>
      <p:sp>
        <p:nvSpPr>
          <p:cNvPr id="12288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pPr>
            <a:r>
              <a:rPr lang="th-TH" sz="2600"/>
              <a:t>There are different flavors of NAT:</a:t>
            </a:r>
          </a:p>
          <a:p>
            <a:pPr lvl="1" eaLnBrk="1" hangingPunct="1">
              <a:lnSpc>
                <a:spcPct val="90000"/>
              </a:lnSpc>
            </a:pPr>
            <a:r>
              <a:rPr lang="th-TH" sz="2200" b="1"/>
              <a:t>Static NAT </a:t>
            </a:r>
            <a:r>
              <a:rPr lang="th-TH" sz="2200"/>
              <a:t>Designed to allow one-to-one mapping between local and global addresses.</a:t>
            </a:r>
          </a:p>
          <a:p>
            <a:pPr lvl="1" eaLnBrk="1" hangingPunct="1">
              <a:lnSpc>
                <a:spcPct val="90000"/>
              </a:lnSpc>
            </a:pPr>
            <a:r>
              <a:rPr lang="th-TH" sz="2200" b="1"/>
              <a:t>Dynamic NAT </a:t>
            </a:r>
            <a:r>
              <a:rPr lang="th-TH" sz="2200"/>
              <a:t>Designed to map an unregistered IP address to a registered IP address from out of a pool of registered IP addresses.</a:t>
            </a:r>
          </a:p>
          <a:p>
            <a:pPr lvl="1" eaLnBrk="1" hangingPunct="1">
              <a:lnSpc>
                <a:spcPct val="90000"/>
              </a:lnSpc>
            </a:pPr>
            <a:r>
              <a:rPr lang="th-TH" sz="2200" b="1"/>
              <a:t>Overloading </a:t>
            </a:r>
            <a:r>
              <a:rPr lang="th-TH" sz="2200"/>
              <a:t>This is the most popular type of NAT configuration. Overloading is a form of dynamic NAT that maps multiple unregistered IP addresses to a single registered IP address (many-to-one) by using different ports.</a:t>
            </a:r>
          </a:p>
        </p:txBody>
      </p:sp>
    </p:spTree>
    <p:extLst>
      <p:ext uri="{BB962C8B-B14F-4D97-AF65-F5344CB8AC3E}">
        <p14:creationId xmlns:p14="http://schemas.microsoft.com/office/powerpoint/2010/main" val="360812215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b="1" dirty="0"/>
              <a:t>NAT – Network Address Translation</a:t>
            </a:r>
          </a:p>
        </p:txBody>
      </p:sp>
      <p:sp>
        <p:nvSpPr>
          <p:cNvPr id="5" name="Content Placeholder 4"/>
          <p:cNvSpPr>
            <a:spLocks noGrp="1"/>
          </p:cNvSpPr>
          <p:nvPr>
            <p:ph idx="1"/>
          </p:nvPr>
        </p:nvSpPr>
        <p:spPr>
          <a:xfrm>
            <a:off x="457200" y="1609416"/>
            <a:ext cx="7499176" cy="4946832"/>
          </a:xfrm>
        </p:spPr>
        <p:txBody>
          <a:bodyPr>
            <a:normAutofit/>
          </a:bodyPr>
          <a:lstStyle/>
          <a:p>
            <a:r>
              <a:rPr lang="en-IN" dirty="0"/>
              <a:t>It is the way that the router </a:t>
            </a:r>
            <a:r>
              <a:rPr lang="en-IN" i="1" dirty="0"/>
              <a:t>translates</a:t>
            </a:r>
            <a:r>
              <a:rPr lang="en-IN" dirty="0"/>
              <a:t> the IP addresses of packets that cross the internet/local network boundary. </a:t>
            </a:r>
          </a:p>
          <a:p>
            <a:pPr lvl="1" algn="just"/>
            <a:r>
              <a:rPr lang="en-IN" dirty="0"/>
              <a:t>When computer “A” sends a packet out “from”  that of computer “A” – 192.168.1.2. When the router passes that packet on to the internet, it replaces the local IP address with the internet IP address assigned by the ISP.</a:t>
            </a:r>
          </a:p>
          <a:p>
            <a:pPr lvl="1" algn="just"/>
            <a:r>
              <a:rPr lang="en-IN" dirty="0"/>
              <a:t>It also keeps track, so that if a response comes back from somewhere on the internet, the router knows to do the translation in reverse – replace the internet IP address with the local IP address for machine “A” and then send that response packet on to machine “A”.</a:t>
            </a:r>
          </a:p>
          <a:p>
            <a:pPr algn="just"/>
            <a:r>
              <a:rPr lang="en-US" dirty="0"/>
              <a:t> NAT is not restricted to private-to-public address translation, though that is the most common application. </a:t>
            </a:r>
          </a:p>
          <a:p>
            <a:pPr algn="just"/>
            <a:r>
              <a:rPr lang="en-US" dirty="0"/>
              <a:t>NAT can also perform public-to-public address translation, as well as private-to-private address translation.</a:t>
            </a:r>
            <a:endParaRPr lang="en-IN" dirty="0"/>
          </a:p>
          <a:p>
            <a:endParaRPr lang="en-IN" dirty="0"/>
          </a:p>
        </p:txBody>
      </p:sp>
      <p:sp>
        <p:nvSpPr>
          <p:cNvPr id="2" name="Footer Placeholder 1"/>
          <p:cNvSpPr>
            <a:spLocks noGrp="1"/>
          </p:cNvSpPr>
          <p:nvPr>
            <p:ph type="ftr" sz="quarter" idx="11"/>
          </p:nvPr>
        </p:nvSpPr>
        <p:spPr/>
        <p:txBody>
          <a:bodyPr/>
          <a:lstStyle/>
          <a:p>
            <a:r>
              <a:rPr lang="en-IN">
                <a:solidFill>
                  <a:prstClr val="black">
                    <a:tint val="75000"/>
                  </a:prstClr>
                </a:solidFill>
              </a:rPr>
              <a:t>M.RAJALAKSHMI</a:t>
            </a:r>
          </a:p>
        </p:txBody>
      </p:sp>
      <p:sp>
        <p:nvSpPr>
          <p:cNvPr id="3" name="Slide Number Placeholder 2"/>
          <p:cNvSpPr>
            <a:spLocks noGrp="1"/>
          </p:cNvSpPr>
          <p:nvPr>
            <p:ph type="sldNum" sz="quarter" idx="12"/>
          </p:nvPr>
        </p:nvSpPr>
        <p:spPr/>
        <p:txBody>
          <a:bodyPr/>
          <a:lstStyle/>
          <a:p>
            <a:fld id="{324E6362-DE5F-4A2F-9244-6BAA8CA76B22}" type="slidenum">
              <a:rPr lang="en-IN" smtClean="0">
                <a:solidFill>
                  <a:prstClr val="black">
                    <a:tint val="75000"/>
                  </a:prstClr>
                </a:solidFill>
              </a:rPr>
              <a:pPr/>
              <a:t>84</a:t>
            </a:fld>
            <a:endParaRPr lang="en-IN">
              <a:solidFill>
                <a:prstClr val="black">
                  <a:tint val="75000"/>
                </a:prstClr>
              </a:solidFill>
            </a:endParaRPr>
          </a:p>
        </p:txBody>
      </p:sp>
    </p:spTree>
    <p:extLst>
      <p:ext uri="{BB962C8B-B14F-4D97-AF65-F5344CB8AC3E}">
        <p14:creationId xmlns:p14="http://schemas.microsoft.com/office/powerpoint/2010/main" val="17261720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a:solidFill>
                  <a:prstClr val="black">
                    <a:tint val="75000"/>
                  </a:prstClr>
                </a:solidFill>
              </a:rPr>
              <a:t>M.RAJALAKSHMI</a:t>
            </a:r>
          </a:p>
        </p:txBody>
      </p:sp>
      <p:sp>
        <p:nvSpPr>
          <p:cNvPr id="5" name="Slide Number Placeholder 4"/>
          <p:cNvSpPr>
            <a:spLocks noGrp="1"/>
          </p:cNvSpPr>
          <p:nvPr>
            <p:ph type="sldNum" sz="quarter" idx="12"/>
          </p:nvPr>
        </p:nvSpPr>
        <p:spPr/>
        <p:txBody>
          <a:bodyPr/>
          <a:lstStyle/>
          <a:p>
            <a:fld id="{324E6362-DE5F-4A2F-9244-6BAA8CA76B22}" type="slidenum">
              <a:rPr lang="en-IN" smtClean="0">
                <a:solidFill>
                  <a:prstClr val="black">
                    <a:tint val="75000"/>
                  </a:prstClr>
                </a:solidFill>
              </a:rPr>
              <a:pPr/>
              <a:t>85</a:t>
            </a:fld>
            <a:endParaRPr lang="en-IN">
              <a:solidFill>
                <a:prstClr val="black">
                  <a:tint val="75000"/>
                </a:prstClr>
              </a:solidFill>
            </a:endParaRPr>
          </a:p>
        </p:txBody>
      </p:sp>
      <p:pic>
        <p:nvPicPr>
          <p:cNvPr id="6" name="Picture 5" descr="Router reciving an IP address from ISP, and itself handing out IP addresses to local computers"/>
          <p:cNvPicPr/>
          <p:nvPr/>
        </p:nvPicPr>
        <p:blipFill>
          <a:blip r:embed="rId2"/>
          <a:srcRect/>
          <a:stretch>
            <a:fillRect/>
          </a:stretch>
        </p:blipFill>
        <p:spPr bwMode="auto">
          <a:xfrm>
            <a:off x="971600" y="1988840"/>
            <a:ext cx="6048672" cy="4032448"/>
          </a:xfrm>
          <a:prstGeom prst="rect">
            <a:avLst/>
          </a:prstGeom>
          <a:noFill/>
          <a:ln w="9525">
            <a:noFill/>
            <a:miter lim="800000"/>
            <a:headEnd/>
            <a:tailEnd/>
          </a:ln>
        </p:spPr>
      </p:pic>
    </p:spTree>
    <p:extLst>
      <p:ext uri="{BB962C8B-B14F-4D97-AF65-F5344CB8AC3E}">
        <p14:creationId xmlns:p14="http://schemas.microsoft.com/office/powerpoint/2010/main" val="38212765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1"/>
          <p:cNvSpPr>
            <a:spLocks noGrp="1"/>
          </p:cNvSpPr>
          <p:nvPr>
            <p:ph type="sldNum" sz="quarter" idx="12"/>
          </p:nvPr>
        </p:nvSpPr>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1200">
                <a:solidFill>
                  <a:srgbClr val="B5A788"/>
                </a:solidFill>
              </a:rPr>
              <a:t>19.</a:t>
            </a:r>
            <a:fld id="{4F30DEBB-BE94-4793-B705-20B9011118F7}" type="slidenum">
              <a:rPr lang="en-US" altLang="en-US" sz="1200">
                <a:solidFill>
                  <a:srgbClr val="B5A788"/>
                </a:solidFill>
              </a:rPr>
              <a:pPr/>
              <a:t>86</a:t>
            </a:fld>
            <a:endParaRPr lang="en-US" altLang="en-US" sz="1200">
              <a:solidFill>
                <a:srgbClr val="B5A788"/>
              </a:solidFill>
            </a:endParaRPr>
          </a:p>
        </p:txBody>
      </p:sp>
      <p:sp>
        <p:nvSpPr>
          <p:cNvPr id="48131" name="Line 2"/>
          <p:cNvSpPr>
            <a:spLocks noChangeShapeType="1"/>
          </p:cNvSpPr>
          <p:nvPr/>
        </p:nvSpPr>
        <p:spPr bwMode="auto">
          <a:xfrm>
            <a:off x="152400" y="152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a:buClrTx/>
              <a:buFontTx/>
              <a:buNone/>
            </a:pPr>
            <a:endParaRPr lang="en-IN" sz="1800" kern="1200">
              <a:solidFill>
                <a:prstClr val="black"/>
              </a:solidFill>
              <a:latin typeface="Calibri"/>
              <a:ea typeface="+mn-ea"/>
              <a:cs typeface="+mn-cs"/>
            </a:endParaRPr>
          </a:p>
        </p:txBody>
      </p:sp>
      <p:sp>
        <p:nvSpPr>
          <p:cNvPr id="48132" name="Line 3"/>
          <p:cNvSpPr>
            <a:spLocks noChangeShapeType="1"/>
          </p:cNvSpPr>
          <p:nvPr/>
        </p:nvSpPr>
        <p:spPr bwMode="auto">
          <a:xfrm>
            <a:off x="152400" y="990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pPr>
              <a:buClrTx/>
              <a:buFontTx/>
              <a:buNone/>
            </a:pPr>
            <a:endParaRPr lang="en-IN" sz="1800" kern="1200">
              <a:solidFill>
                <a:prstClr val="black"/>
              </a:solidFill>
              <a:latin typeface="Calibri"/>
              <a:ea typeface="+mn-ea"/>
              <a:cs typeface="+mn-cs"/>
            </a:endParaRPr>
          </a:p>
        </p:txBody>
      </p:sp>
      <p:sp>
        <p:nvSpPr>
          <p:cNvPr id="48133" name="Text Box 4"/>
          <p:cNvSpPr txBox="1">
            <a:spLocks noChangeArrowheads="1"/>
          </p:cNvSpPr>
          <p:nvPr/>
        </p:nvSpPr>
        <p:spPr bwMode="auto">
          <a:xfrm>
            <a:off x="304800" y="381000"/>
            <a:ext cx="4398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buClrTx/>
              <a:buFontTx/>
              <a:buNone/>
            </a:pPr>
            <a:r>
              <a:rPr lang="en-US" altLang="en-US" sz="2400" kern="1200" baseline="0">
                <a:solidFill>
                  <a:srgbClr val="954F72"/>
                </a:solidFill>
                <a:latin typeface="Times New Roman" panose="02020603050405020304" pitchFamily="18" charset="0"/>
                <a:ea typeface="+mn-ea"/>
                <a:cs typeface="+mn-cs"/>
              </a:rPr>
              <a:t>Figure 19.10  </a:t>
            </a:r>
            <a:r>
              <a:rPr lang="en-US" altLang="en-US" sz="2000" i="1" kern="1200" baseline="0">
                <a:solidFill>
                  <a:prstClr val="black"/>
                </a:solidFill>
                <a:latin typeface="Times New Roman" panose="02020603050405020304" pitchFamily="18" charset="0"/>
                <a:ea typeface="+mn-ea"/>
                <a:cs typeface="+mn-cs"/>
              </a:rPr>
              <a:t>A NAT implementation</a:t>
            </a:r>
          </a:p>
        </p:txBody>
      </p:sp>
      <p:sp>
        <p:nvSpPr>
          <p:cNvPr id="48134"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a:buClrTx/>
              <a:buFontTx/>
              <a:buNone/>
            </a:pPr>
            <a:endParaRPr lang="en-IN" sz="1800" kern="1200">
              <a:solidFill>
                <a:prstClr val="black"/>
              </a:solidFill>
              <a:latin typeface="Calibri"/>
              <a:ea typeface="+mn-ea"/>
              <a:cs typeface="+mn-cs"/>
            </a:endParaRPr>
          </a:p>
        </p:txBody>
      </p:sp>
      <p:pic>
        <p:nvPicPr>
          <p:cNvPr id="4813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30" y="2467810"/>
            <a:ext cx="77708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3194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defRPr/>
            </a:pPr>
            <a:r>
              <a:rPr lang="en-US" dirty="0"/>
              <a:t>Network Address Translation (NAT)</a:t>
            </a:r>
          </a:p>
        </p:txBody>
      </p:sp>
      <p:sp>
        <p:nvSpPr>
          <p:cNvPr id="47107" name="Content Placeholder 3"/>
          <p:cNvSpPr>
            <a:spLocks noGrp="1"/>
          </p:cNvSpPr>
          <p:nvPr>
            <p:ph idx="1"/>
          </p:nvPr>
        </p:nvSpPr>
        <p:spPr>
          <a:xfrm>
            <a:off x="241176" y="1609416"/>
            <a:ext cx="3898776" cy="4846320"/>
          </a:xfrm>
        </p:spPr>
        <p:txBody>
          <a:bodyPr>
            <a:normAutofit/>
          </a:bodyPr>
          <a:lstStyle/>
          <a:p>
            <a:r>
              <a:rPr lang="en-US" altLang="en-US" dirty="0"/>
              <a:t>Benefits</a:t>
            </a:r>
          </a:p>
          <a:p>
            <a:pPr lvl="1"/>
            <a:r>
              <a:rPr lang="en-US" altLang="en-US" dirty="0"/>
              <a:t>Use of a single IP address among many devices in a network</a:t>
            </a:r>
          </a:p>
          <a:p>
            <a:pPr lvl="1"/>
            <a:r>
              <a:rPr lang="en-US" altLang="en-US" dirty="0"/>
              <a:t>Use of a dynamic IP address for home user for sharing</a:t>
            </a:r>
          </a:p>
          <a:p>
            <a:r>
              <a:rPr lang="en-US" altLang="en-US" dirty="0"/>
              <a:t>Drawbacks</a:t>
            </a:r>
          </a:p>
          <a:p>
            <a:pPr lvl="1" algn="just"/>
            <a:r>
              <a:rPr lang="en-US" altLang="en-US" dirty="0"/>
              <a:t>Machines on the internet cannot initiate communications to local machines – they can only respond to communications initiated by those local machines. </a:t>
            </a:r>
            <a:r>
              <a:rPr lang="en-IN" dirty="0"/>
              <a:t>The net effect is that the router then also acts as a firewall.</a:t>
            </a:r>
            <a:endParaRPr lang="en-US" altLang="en-US" dirty="0"/>
          </a:p>
        </p:txBody>
      </p:sp>
      <p:sp>
        <p:nvSpPr>
          <p:cNvPr id="2" name="Slide Number Placeholder 1"/>
          <p:cNvSpPr>
            <a:spLocks noGrp="1"/>
          </p:cNvSpPr>
          <p:nvPr>
            <p:ph type="sldNum" sz="quarter" idx="12"/>
          </p:nvPr>
        </p:nvSpPr>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1200">
                <a:solidFill>
                  <a:srgbClr val="B5A788"/>
                </a:solidFill>
              </a:rPr>
              <a:t>19.</a:t>
            </a:r>
            <a:fld id="{ED722EFD-9E5D-40B9-B8BC-C2A506F50B08}" type="slidenum">
              <a:rPr lang="en-US" altLang="en-US" sz="1200">
                <a:solidFill>
                  <a:srgbClr val="B5A788"/>
                </a:solidFill>
              </a:rPr>
              <a:pPr/>
              <a:t>87</a:t>
            </a:fld>
            <a:endParaRPr lang="en-US" altLang="en-US" sz="1200">
              <a:solidFill>
                <a:srgbClr val="B5A788"/>
              </a:solidFill>
            </a:endParaRPr>
          </a:p>
        </p:txBody>
      </p:sp>
      <p:pic>
        <p:nvPicPr>
          <p:cNvPr id="7" name="Picture 6" descr="Router acting as a firewall"/>
          <p:cNvPicPr/>
          <p:nvPr/>
        </p:nvPicPr>
        <p:blipFill>
          <a:blip r:embed="rId2"/>
          <a:srcRect/>
          <a:stretch>
            <a:fillRect/>
          </a:stretch>
        </p:blipFill>
        <p:spPr bwMode="auto">
          <a:xfrm>
            <a:off x="3862264" y="2276872"/>
            <a:ext cx="4238127" cy="3888432"/>
          </a:xfrm>
          <a:prstGeom prst="rect">
            <a:avLst/>
          </a:prstGeom>
          <a:noFill/>
          <a:ln w="9525">
            <a:noFill/>
            <a:miter lim="800000"/>
            <a:headEnd/>
            <a:tailEnd/>
          </a:ln>
        </p:spPr>
      </p:pic>
    </p:spTree>
    <p:extLst>
      <p:ext uri="{BB962C8B-B14F-4D97-AF65-F5344CB8AC3E}">
        <p14:creationId xmlns:p14="http://schemas.microsoft.com/office/powerpoint/2010/main" val="31592170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8640"/>
            <a:ext cx="8388424" cy="1143000"/>
          </a:xfrm>
        </p:spPr>
        <p:txBody>
          <a:bodyPr>
            <a:normAutofit fontScale="90000"/>
          </a:bodyPr>
          <a:lstStyle/>
          <a:p>
            <a:r>
              <a:rPr lang="en-IN" i="1" dirty="0"/>
              <a:t/>
            </a:r>
            <a:br>
              <a:rPr lang="en-IN" i="1" dirty="0"/>
            </a:br>
            <a:r>
              <a:rPr lang="en-IN" i="1" dirty="0"/>
              <a:t/>
            </a:r>
            <a:br>
              <a:rPr lang="en-IN" i="1" dirty="0"/>
            </a:br>
            <a:r>
              <a:rPr lang="en-IN" b="1" dirty="0" err="1"/>
              <a:t>Subnetting</a:t>
            </a:r>
            <a:r>
              <a:rPr lang="en-IN" b="1" dirty="0"/>
              <a:t> vs </a:t>
            </a:r>
            <a:r>
              <a:rPr lang="en-IN" b="1" dirty="0" err="1"/>
              <a:t>supernetting</a:t>
            </a:r>
            <a:r>
              <a:rPr lang="en-IN" b="1" dirty="0"/>
              <a:t/>
            </a:r>
            <a:br>
              <a:rPr lang="en-IN" b="1" dirty="0"/>
            </a:br>
            <a:r>
              <a:rPr lang="en-IN" b="1" i="1" dirty="0" err="1"/>
              <a:t>Subnetting</a:t>
            </a:r>
            <a:r>
              <a:rPr lang="en-IN" b="1" i="1" dirty="0"/>
              <a:t>:</a:t>
            </a:r>
            <a:br>
              <a:rPr lang="en-IN" b="1" i="1" dirty="0"/>
            </a:br>
            <a:endParaRPr lang="en-IN" b="1" dirty="0"/>
          </a:p>
        </p:txBody>
      </p:sp>
      <p:sp>
        <p:nvSpPr>
          <p:cNvPr id="3" name="Content Placeholder 2"/>
          <p:cNvSpPr>
            <a:spLocks noGrp="1"/>
          </p:cNvSpPr>
          <p:nvPr>
            <p:ph idx="1"/>
          </p:nvPr>
        </p:nvSpPr>
        <p:spPr/>
        <p:txBody>
          <a:bodyPr>
            <a:noAutofit/>
          </a:bodyPr>
          <a:lstStyle/>
          <a:p>
            <a:pPr algn="just">
              <a:lnSpc>
                <a:spcPct val="150000"/>
              </a:lnSpc>
            </a:pPr>
            <a:r>
              <a:rPr lang="en-US" altLang="en-US" sz="2800" dirty="0">
                <a:solidFill>
                  <a:prstClr val="black"/>
                </a:solidFill>
                <a:latin typeface="Gill Sans MT"/>
              </a:rPr>
              <a:t>Divide a large address block into smaller sub-groups.</a:t>
            </a:r>
          </a:p>
          <a:p>
            <a:pPr lvl="1" algn="just">
              <a:lnSpc>
                <a:spcPct val="150000"/>
              </a:lnSpc>
            </a:pPr>
            <a:r>
              <a:rPr lang="en-IN" sz="2400" dirty="0"/>
              <a:t>If an organization was granted a large block in class A or B, it could divide the addresses into </a:t>
            </a:r>
            <a:r>
              <a:rPr lang="en-IN" sz="2400" b="1" dirty="0"/>
              <a:t>several contiguous groups and assign each group to smaller networks (called subnets).</a:t>
            </a:r>
            <a:endParaRPr lang="en-US" altLang="en-US" sz="2800" dirty="0">
              <a:solidFill>
                <a:prstClr val="black"/>
              </a:solidFill>
              <a:latin typeface="Gill Sans MT"/>
            </a:endParaRPr>
          </a:p>
          <a:p>
            <a:pPr algn="just">
              <a:lnSpc>
                <a:spcPct val="150000"/>
              </a:lnSpc>
            </a:pPr>
            <a:r>
              <a:rPr lang="en-US" altLang="en-US" sz="2800" dirty="0">
                <a:solidFill>
                  <a:prstClr val="black"/>
                </a:solidFill>
                <a:latin typeface="Gill Sans MT"/>
              </a:rPr>
              <a:t>Use of flexible net mask.  </a:t>
            </a:r>
          </a:p>
          <a:p>
            <a:pPr algn="just">
              <a:lnSpc>
                <a:spcPct val="150000"/>
              </a:lnSpc>
            </a:pPr>
            <a:endParaRPr lang="en-IN" sz="2000" dirty="0"/>
          </a:p>
        </p:txBody>
      </p:sp>
      <p:sp>
        <p:nvSpPr>
          <p:cNvPr id="5" name="Footer Placeholder 4"/>
          <p:cNvSpPr>
            <a:spLocks noGrp="1"/>
          </p:cNvSpPr>
          <p:nvPr>
            <p:ph type="ftr" sz="quarter" idx="11"/>
          </p:nvPr>
        </p:nvSpPr>
        <p:spPr/>
        <p:txBody>
          <a:bodyPr/>
          <a:lstStyle/>
          <a:p>
            <a:r>
              <a:rPr lang="en-IN">
                <a:solidFill>
                  <a:prstClr val="black">
                    <a:tint val="75000"/>
                  </a:prstClr>
                </a:solidFill>
              </a:rPr>
              <a:t>M.RAJALAKSHMI</a:t>
            </a:r>
          </a:p>
        </p:txBody>
      </p:sp>
      <p:sp>
        <p:nvSpPr>
          <p:cNvPr id="4" name="Slide Number Placeholder 3"/>
          <p:cNvSpPr>
            <a:spLocks noGrp="1"/>
          </p:cNvSpPr>
          <p:nvPr>
            <p:ph type="sldNum" sz="quarter" idx="12"/>
          </p:nvPr>
        </p:nvSpPr>
        <p:spPr/>
        <p:txBody>
          <a:bodyPr/>
          <a:lstStyle/>
          <a:p>
            <a:fld id="{324E6362-DE5F-4A2F-9244-6BAA8CA76B22}" type="slidenum">
              <a:rPr lang="en-IN" smtClean="0">
                <a:solidFill>
                  <a:prstClr val="black">
                    <a:tint val="75000"/>
                  </a:prstClr>
                </a:solidFill>
              </a:rPr>
              <a:pPr/>
              <a:t>88</a:t>
            </a:fld>
            <a:endParaRPr lang="en-IN">
              <a:solidFill>
                <a:prstClr val="black">
                  <a:tint val="75000"/>
                </a:prstClr>
              </a:solidFill>
            </a:endParaRPr>
          </a:p>
        </p:txBody>
      </p:sp>
    </p:spTree>
    <p:extLst>
      <p:ext uri="{BB962C8B-B14F-4D97-AF65-F5344CB8AC3E}">
        <p14:creationId xmlns:p14="http://schemas.microsoft.com/office/powerpoint/2010/main" val="4186101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a:t>Supernetting</a:t>
            </a:r>
            <a:endParaRPr lang="en-IN" b="1" dirty="0"/>
          </a:p>
        </p:txBody>
      </p:sp>
      <p:sp>
        <p:nvSpPr>
          <p:cNvPr id="3" name="Content Placeholder 2"/>
          <p:cNvSpPr>
            <a:spLocks noGrp="1"/>
          </p:cNvSpPr>
          <p:nvPr>
            <p:ph idx="1"/>
          </p:nvPr>
        </p:nvSpPr>
        <p:spPr/>
        <p:txBody>
          <a:bodyPr>
            <a:normAutofit/>
          </a:bodyPr>
          <a:lstStyle/>
          <a:p>
            <a:pPr algn="just">
              <a:lnSpc>
                <a:spcPct val="150000"/>
              </a:lnSpc>
            </a:pPr>
            <a:r>
              <a:rPr lang="en-IN" sz="2400" dirty="0"/>
              <a:t>In </a:t>
            </a:r>
            <a:r>
              <a:rPr lang="en-IN" sz="2400" dirty="0" err="1"/>
              <a:t>supernetting</a:t>
            </a:r>
            <a:r>
              <a:rPr lang="en-IN" sz="2400" dirty="0"/>
              <a:t>, an organization can combine several class C blocks to create a larger range of addresses.</a:t>
            </a:r>
          </a:p>
          <a:p>
            <a:pPr algn="just">
              <a:lnSpc>
                <a:spcPct val="150000"/>
              </a:lnSpc>
            </a:pPr>
            <a:r>
              <a:rPr lang="en-IN" sz="2400" dirty="0"/>
              <a:t> In other words, several networks are combined to create a </a:t>
            </a:r>
            <a:r>
              <a:rPr lang="en-IN" sz="2400" dirty="0" err="1"/>
              <a:t>supernetwork</a:t>
            </a:r>
            <a:r>
              <a:rPr lang="en-IN" sz="2400" dirty="0"/>
              <a:t> or a </a:t>
            </a:r>
            <a:r>
              <a:rPr lang="en-IN" sz="2400" dirty="0" err="1"/>
              <a:t>supemet</a:t>
            </a:r>
            <a:r>
              <a:rPr lang="en-IN" sz="2400" dirty="0"/>
              <a:t>.</a:t>
            </a:r>
          </a:p>
          <a:p>
            <a:pPr algn="just">
              <a:lnSpc>
                <a:spcPct val="150000"/>
              </a:lnSpc>
            </a:pPr>
            <a:r>
              <a:rPr lang="en-IN" sz="2400" b="1" dirty="0"/>
              <a:t>For example:</a:t>
            </a:r>
          </a:p>
          <a:p>
            <a:pPr lvl="1" algn="just">
              <a:lnSpc>
                <a:spcPct val="150000"/>
              </a:lnSpc>
            </a:pPr>
            <a:r>
              <a:rPr lang="en-IN" sz="2000" dirty="0"/>
              <a:t>An organization that needs 1000 addresses can be granted four contiguous class C blocks.</a:t>
            </a:r>
          </a:p>
        </p:txBody>
      </p:sp>
      <p:sp>
        <p:nvSpPr>
          <p:cNvPr id="5" name="Footer Placeholder 4"/>
          <p:cNvSpPr>
            <a:spLocks noGrp="1"/>
          </p:cNvSpPr>
          <p:nvPr>
            <p:ph type="ftr" sz="quarter" idx="11"/>
          </p:nvPr>
        </p:nvSpPr>
        <p:spPr/>
        <p:txBody>
          <a:bodyPr/>
          <a:lstStyle/>
          <a:p>
            <a:r>
              <a:rPr lang="en-IN">
                <a:solidFill>
                  <a:prstClr val="black">
                    <a:tint val="75000"/>
                  </a:prstClr>
                </a:solidFill>
              </a:rPr>
              <a:t>M.RAJALAKSHMI</a:t>
            </a:r>
          </a:p>
        </p:txBody>
      </p:sp>
      <p:sp>
        <p:nvSpPr>
          <p:cNvPr id="4" name="Slide Number Placeholder 3"/>
          <p:cNvSpPr>
            <a:spLocks noGrp="1"/>
          </p:cNvSpPr>
          <p:nvPr>
            <p:ph type="sldNum" sz="quarter" idx="12"/>
          </p:nvPr>
        </p:nvSpPr>
        <p:spPr/>
        <p:txBody>
          <a:bodyPr/>
          <a:lstStyle/>
          <a:p>
            <a:fld id="{324E6362-DE5F-4A2F-9244-6BAA8CA76B22}" type="slidenum">
              <a:rPr lang="en-IN" smtClean="0">
                <a:solidFill>
                  <a:prstClr val="black">
                    <a:tint val="75000"/>
                  </a:prstClr>
                </a:solidFill>
              </a:rPr>
              <a:pPr/>
              <a:t>89</a:t>
            </a:fld>
            <a:endParaRPr lang="en-IN">
              <a:solidFill>
                <a:prstClr val="black">
                  <a:tint val="75000"/>
                </a:prstClr>
              </a:solidFill>
            </a:endParaRPr>
          </a:p>
        </p:txBody>
      </p:sp>
    </p:spTree>
    <p:extLst>
      <p:ext uri="{BB962C8B-B14F-4D97-AF65-F5344CB8AC3E}">
        <p14:creationId xmlns:p14="http://schemas.microsoft.com/office/powerpoint/2010/main" val="3556170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bwMode="auto">
          <a:xfrm>
            <a:off x="457200" y="157163"/>
            <a:ext cx="7543800" cy="827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AU" sz="3500" b="1" dirty="0"/>
              <a:t>IPv4 Header Structure</a:t>
            </a:r>
          </a:p>
        </p:txBody>
      </p:sp>
      <p:sp>
        <p:nvSpPr>
          <p:cNvPr id="76803" name="Rectangle 3"/>
          <p:cNvSpPr>
            <a:spLocks noGrp="1" noChangeArrowheads="1"/>
          </p:cNvSpPr>
          <p:nvPr>
            <p:ph type="body" sz="half" idx="2"/>
          </p:nvPr>
        </p:nvSpPr>
        <p:spPr bwMode="auto">
          <a:xfrm>
            <a:off x="914400" y="5334000"/>
            <a:ext cx="6934200" cy="1524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AU" sz="2200"/>
              <a:t>basic IPv4 header contains 12 fields. </a:t>
            </a:r>
          </a:p>
          <a:p>
            <a:r>
              <a:rPr lang="en-AU" sz="2200"/>
              <a:t>each field of the IPv4 header has a specific use. </a:t>
            </a:r>
          </a:p>
          <a:p>
            <a:r>
              <a:rPr lang="en-AU" sz="2200"/>
              <a:t>Shaded field are removed in IPv6.</a:t>
            </a:r>
          </a:p>
        </p:txBody>
      </p:sp>
      <p:pic>
        <p:nvPicPr>
          <p:cNvPr id="76804"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33400" y="1052736"/>
            <a:ext cx="8305800" cy="435746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203;p29" descr="download.png"/>
          <p:cNvPicPr preferRelativeResize="0"/>
          <p:nvPr/>
        </p:nvPicPr>
        <p:blipFill rotWithShape="1">
          <a:blip r:embed="rId4">
            <a:alphaModFix/>
          </a:blip>
          <a:srcRect/>
          <a:stretch/>
        </p:blipFill>
        <p:spPr>
          <a:xfrm>
            <a:off x="6915150" y="152400"/>
            <a:ext cx="2228850" cy="547688"/>
          </a:xfrm>
          <a:prstGeom prst="rect">
            <a:avLst/>
          </a:prstGeom>
          <a:noFill/>
          <a:ln>
            <a:noFill/>
          </a:ln>
        </p:spPr>
      </p:pic>
    </p:spTree>
    <p:extLst>
      <p:ext uri="{BB962C8B-B14F-4D97-AF65-F5344CB8AC3E}">
        <p14:creationId xmlns:p14="http://schemas.microsoft.com/office/powerpoint/2010/main" val="19918736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Intermediate devices - Hub, Repeaters, Switch, Bridge-  Gateways -Structure of a ROUTER</a:t>
            </a:r>
            <a:endParaRPr lang="en-IN" b="1"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21049647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Intermediate devices  - </a:t>
            </a:r>
            <a:r>
              <a:rPr lang="en-IN" dirty="0"/>
              <a:t>Hubs</a:t>
            </a:r>
            <a:br>
              <a:rPr lang="en-IN" dirty="0"/>
            </a:br>
            <a:endParaRPr lang="en-IN" dirty="0"/>
          </a:p>
        </p:txBody>
      </p:sp>
      <p:sp>
        <p:nvSpPr>
          <p:cNvPr id="3" name="Content Placeholder 2"/>
          <p:cNvSpPr>
            <a:spLocks noGrp="1"/>
          </p:cNvSpPr>
          <p:nvPr>
            <p:ph idx="1"/>
          </p:nvPr>
        </p:nvSpPr>
        <p:spPr>
          <a:xfrm>
            <a:off x="251520" y="908720"/>
            <a:ext cx="7776864" cy="5547016"/>
          </a:xfrm>
        </p:spPr>
        <p:txBody>
          <a:bodyPr>
            <a:normAutofit/>
          </a:bodyPr>
          <a:lstStyle/>
          <a:p>
            <a:pPr algn="just"/>
            <a:r>
              <a:rPr lang="en-IN" sz="2000" dirty="0"/>
              <a:t>A </a:t>
            </a:r>
            <a:r>
              <a:rPr lang="en-IN" sz="2000" b="1" dirty="0"/>
              <a:t>hub</a:t>
            </a:r>
            <a:r>
              <a:rPr lang="en-IN" sz="2000" dirty="0"/>
              <a:t> is typically the least expensive, least intelligent, and least complicated. Its job is very simple – anything that comes in one port is sent out to the others. That is it broadcasts everything.</a:t>
            </a:r>
          </a:p>
          <a:p>
            <a:pPr algn="just"/>
            <a:r>
              <a:rPr lang="en-IN" sz="2000" dirty="0"/>
              <a:t>If a message comes in for computer “A”, that message is sent out all the other ports, regardless of which one computer “A” is on:</a:t>
            </a:r>
          </a:p>
        </p:txBody>
      </p:sp>
      <p:sp>
        <p:nvSpPr>
          <p:cNvPr id="4" name="Footer Placeholder 3"/>
          <p:cNvSpPr>
            <a:spLocks noGrp="1"/>
          </p:cNvSpPr>
          <p:nvPr>
            <p:ph type="ftr" sz="quarter" idx="11"/>
          </p:nvPr>
        </p:nvSpPr>
        <p:spPr/>
        <p:txBody>
          <a:bodyPr/>
          <a:lstStyle/>
          <a:p>
            <a:r>
              <a:rPr lang="en-IN">
                <a:solidFill>
                  <a:prstClr val="black">
                    <a:tint val="75000"/>
                  </a:prstClr>
                </a:solidFill>
              </a:rPr>
              <a:t>M.RAJALAKSHMI</a:t>
            </a:r>
          </a:p>
        </p:txBody>
      </p:sp>
      <p:sp>
        <p:nvSpPr>
          <p:cNvPr id="5" name="Slide Number Placeholder 4"/>
          <p:cNvSpPr>
            <a:spLocks noGrp="1"/>
          </p:cNvSpPr>
          <p:nvPr>
            <p:ph type="sldNum" sz="quarter" idx="12"/>
          </p:nvPr>
        </p:nvSpPr>
        <p:spPr/>
        <p:txBody>
          <a:bodyPr/>
          <a:lstStyle/>
          <a:p>
            <a:fld id="{324E6362-DE5F-4A2F-9244-6BAA8CA76B22}" type="slidenum">
              <a:rPr lang="en-IN" smtClean="0">
                <a:solidFill>
                  <a:prstClr val="black">
                    <a:tint val="75000"/>
                  </a:prstClr>
                </a:solidFill>
              </a:rPr>
              <a:pPr/>
              <a:t>91</a:t>
            </a:fld>
            <a:endParaRPr lang="en-IN">
              <a:solidFill>
                <a:prstClr val="black">
                  <a:tint val="75000"/>
                </a:prstClr>
              </a:solidFill>
            </a:endParaRPr>
          </a:p>
        </p:txBody>
      </p:sp>
      <p:pic>
        <p:nvPicPr>
          <p:cNvPr id="8" name="Picture 7" descr="Message coming into a hub"/>
          <p:cNvPicPr/>
          <p:nvPr/>
        </p:nvPicPr>
        <p:blipFill>
          <a:blip r:embed="rId2"/>
          <a:srcRect/>
          <a:stretch>
            <a:fillRect/>
          </a:stretch>
        </p:blipFill>
        <p:spPr bwMode="auto">
          <a:xfrm>
            <a:off x="1907704" y="3068960"/>
            <a:ext cx="4343744" cy="3487288"/>
          </a:xfrm>
          <a:prstGeom prst="rect">
            <a:avLst/>
          </a:prstGeom>
          <a:noFill/>
          <a:ln w="9525">
            <a:noFill/>
            <a:miter lim="800000"/>
            <a:headEnd/>
            <a:tailEnd/>
          </a:ln>
        </p:spPr>
      </p:pic>
      <p:pic>
        <p:nvPicPr>
          <p:cNvPr id="9" name="Picture 2" descr="http://www.antkh.com/project/Computer%20Science/Images/hub.jpg"/>
          <p:cNvPicPr>
            <a:picLocks noChangeAspect="1" noChangeArrowheads="1"/>
          </p:cNvPicPr>
          <p:nvPr/>
        </p:nvPicPr>
        <p:blipFill>
          <a:blip r:embed="rId3"/>
          <a:srcRect/>
          <a:stretch>
            <a:fillRect/>
          </a:stretch>
        </p:blipFill>
        <p:spPr bwMode="auto">
          <a:xfrm>
            <a:off x="6997114" y="5454979"/>
            <a:ext cx="2062540" cy="1368152"/>
          </a:xfrm>
          <a:prstGeom prst="rect">
            <a:avLst/>
          </a:prstGeom>
          <a:noFill/>
        </p:spPr>
      </p:pic>
      <p:pic>
        <p:nvPicPr>
          <p:cNvPr id="10" name="Picture 9"/>
          <p:cNvPicPr>
            <a:picLocks noChangeAspect="1"/>
          </p:cNvPicPr>
          <p:nvPr/>
        </p:nvPicPr>
        <p:blipFill>
          <a:blip r:embed="rId4"/>
          <a:stretch>
            <a:fillRect/>
          </a:stretch>
        </p:blipFill>
        <p:spPr>
          <a:xfrm>
            <a:off x="6876256" y="4272543"/>
            <a:ext cx="2160816" cy="1182435"/>
          </a:xfrm>
          <a:prstGeom prst="rect">
            <a:avLst/>
          </a:prstGeom>
        </p:spPr>
      </p:pic>
    </p:spTree>
    <p:extLst>
      <p:ext uri="{BB962C8B-B14F-4D97-AF65-F5344CB8AC3E}">
        <p14:creationId xmlns:p14="http://schemas.microsoft.com/office/powerpoint/2010/main" val="12395219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9432"/>
            <a:ext cx="7239000" cy="1143000"/>
          </a:xfrm>
        </p:spPr>
        <p:txBody>
          <a:bodyPr/>
          <a:lstStyle/>
          <a:p>
            <a:r>
              <a:rPr lang="en-IN" dirty="0"/>
              <a:t>Hubs</a:t>
            </a:r>
          </a:p>
        </p:txBody>
      </p:sp>
      <p:sp>
        <p:nvSpPr>
          <p:cNvPr id="3" name="Content Placeholder 2"/>
          <p:cNvSpPr>
            <a:spLocks noGrp="1"/>
          </p:cNvSpPr>
          <p:nvPr>
            <p:ph idx="1"/>
          </p:nvPr>
        </p:nvSpPr>
        <p:spPr>
          <a:xfrm>
            <a:off x="395536" y="764704"/>
            <a:ext cx="7300664" cy="5691032"/>
          </a:xfrm>
        </p:spPr>
        <p:txBody>
          <a:bodyPr>
            <a:noAutofit/>
          </a:bodyPr>
          <a:lstStyle/>
          <a:p>
            <a:pPr algn="just"/>
            <a:r>
              <a:rPr lang="en-IN" sz="2000" dirty="0"/>
              <a:t>And when computer “A” responds, its response also goes out to every other port on the hub:</a:t>
            </a:r>
          </a:p>
          <a:p>
            <a:pPr algn="just"/>
            <a:endParaRPr lang="en-US" sz="2000" dirty="0"/>
          </a:p>
          <a:p>
            <a:pPr algn="just"/>
            <a:endParaRPr lang="en-IN" sz="2000" dirty="0"/>
          </a:p>
          <a:p>
            <a:pPr algn="just"/>
            <a:endParaRPr lang="en-IN" sz="2000" dirty="0"/>
          </a:p>
          <a:p>
            <a:pPr algn="just"/>
            <a:endParaRPr lang="en-IN" sz="2000" dirty="0"/>
          </a:p>
          <a:p>
            <a:pPr algn="just"/>
            <a:endParaRPr lang="en-IN" sz="2000" dirty="0"/>
          </a:p>
          <a:p>
            <a:pPr algn="just"/>
            <a:endParaRPr lang="en-IN" sz="2000" dirty="0"/>
          </a:p>
          <a:p>
            <a:pPr algn="just"/>
            <a:endParaRPr lang="en-IN" sz="2000" dirty="0"/>
          </a:p>
          <a:p>
            <a:pPr algn="just"/>
            <a:endParaRPr lang="en-IN" sz="2000" dirty="0"/>
          </a:p>
          <a:p>
            <a:pPr algn="just"/>
            <a:endParaRPr lang="en-IN" sz="2000" dirty="0"/>
          </a:p>
          <a:p>
            <a:pPr algn="just"/>
            <a:r>
              <a:rPr lang="en-IN" sz="2000" dirty="0"/>
              <a:t>Every computer connected to the hub “sees” everything that every other computer on the hub sees. The computers themselves decide if they are the targeted recipient of the message and when a message should be paid attention to or not.</a:t>
            </a:r>
          </a:p>
          <a:p>
            <a:pPr algn="just"/>
            <a:endParaRPr lang="en-IN" sz="2000" dirty="0"/>
          </a:p>
        </p:txBody>
      </p:sp>
      <p:sp>
        <p:nvSpPr>
          <p:cNvPr id="4" name="Footer Placeholder 3"/>
          <p:cNvSpPr>
            <a:spLocks noGrp="1"/>
          </p:cNvSpPr>
          <p:nvPr>
            <p:ph type="ftr" sz="quarter" idx="11"/>
          </p:nvPr>
        </p:nvSpPr>
        <p:spPr/>
        <p:txBody>
          <a:bodyPr/>
          <a:lstStyle/>
          <a:p>
            <a:r>
              <a:rPr lang="en-IN">
                <a:solidFill>
                  <a:prstClr val="black">
                    <a:tint val="75000"/>
                  </a:prstClr>
                </a:solidFill>
              </a:rPr>
              <a:t>M.RAJALAKSHMI</a:t>
            </a:r>
          </a:p>
        </p:txBody>
      </p:sp>
      <p:sp>
        <p:nvSpPr>
          <p:cNvPr id="5" name="Slide Number Placeholder 4"/>
          <p:cNvSpPr>
            <a:spLocks noGrp="1"/>
          </p:cNvSpPr>
          <p:nvPr>
            <p:ph type="sldNum" sz="quarter" idx="12"/>
          </p:nvPr>
        </p:nvSpPr>
        <p:spPr/>
        <p:txBody>
          <a:bodyPr/>
          <a:lstStyle/>
          <a:p>
            <a:fld id="{324E6362-DE5F-4A2F-9244-6BAA8CA76B22}" type="slidenum">
              <a:rPr lang="en-IN" smtClean="0">
                <a:solidFill>
                  <a:prstClr val="black">
                    <a:tint val="75000"/>
                  </a:prstClr>
                </a:solidFill>
              </a:rPr>
              <a:pPr/>
              <a:t>92</a:t>
            </a:fld>
            <a:endParaRPr lang="en-IN">
              <a:solidFill>
                <a:prstClr val="black">
                  <a:tint val="75000"/>
                </a:prstClr>
              </a:solidFill>
            </a:endParaRPr>
          </a:p>
        </p:txBody>
      </p:sp>
      <p:pic>
        <p:nvPicPr>
          <p:cNvPr id="6" name="Picture 5" descr="Response being sent through a hub"/>
          <p:cNvPicPr/>
          <p:nvPr/>
        </p:nvPicPr>
        <p:blipFill>
          <a:blip r:embed="rId2"/>
          <a:srcRect/>
          <a:stretch>
            <a:fillRect/>
          </a:stretch>
        </p:blipFill>
        <p:spPr bwMode="auto">
          <a:xfrm>
            <a:off x="1403648" y="1556792"/>
            <a:ext cx="4032448" cy="3024336"/>
          </a:xfrm>
          <a:prstGeom prst="rect">
            <a:avLst/>
          </a:prstGeom>
          <a:noFill/>
          <a:ln w="9525">
            <a:noFill/>
            <a:miter lim="800000"/>
            <a:headEnd/>
            <a:tailEnd/>
          </a:ln>
        </p:spPr>
      </p:pic>
    </p:spTree>
    <p:extLst>
      <p:ext uri="{BB962C8B-B14F-4D97-AF65-F5344CB8AC3E}">
        <p14:creationId xmlns:p14="http://schemas.microsoft.com/office/powerpoint/2010/main" val="10664440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Hub</a:t>
            </a:r>
            <a:br>
              <a:rPr lang="en-US" dirty="0"/>
            </a:br>
            <a:endParaRPr lang="en-IN" dirty="0"/>
          </a:p>
        </p:txBody>
      </p:sp>
      <p:sp>
        <p:nvSpPr>
          <p:cNvPr id="3" name="Content Placeholder 2"/>
          <p:cNvSpPr>
            <a:spLocks noGrp="1"/>
          </p:cNvSpPr>
          <p:nvPr>
            <p:ph idx="1"/>
          </p:nvPr>
        </p:nvSpPr>
        <p:spPr/>
        <p:txBody>
          <a:bodyPr>
            <a:normAutofit/>
          </a:bodyPr>
          <a:lstStyle/>
          <a:p>
            <a:pPr algn="just" fontAlgn="base"/>
            <a:r>
              <a:rPr lang="en-US" sz="2800" b="1" dirty="0"/>
              <a:t>Active Hub:- </a:t>
            </a:r>
            <a:r>
              <a:rPr lang="en-US" sz="2800" dirty="0"/>
              <a:t>These are the hubs which have their own power supply and can clean, boost and relay the signal along with the network. It serves both as a repeater as well as wiring </a:t>
            </a:r>
            <a:r>
              <a:rPr lang="en-US" sz="2800" dirty="0" err="1"/>
              <a:t>centre</a:t>
            </a:r>
            <a:r>
              <a:rPr lang="en-US" sz="2800" dirty="0"/>
              <a:t>. These are used to extend the maximum distance between nodes.</a:t>
            </a:r>
          </a:p>
          <a:p>
            <a:pPr algn="just" fontAlgn="base"/>
            <a:r>
              <a:rPr lang="en-US" sz="2800" b="1" dirty="0"/>
              <a:t>Passive Hub :- </a:t>
            </a:r>
            <a:r>
              <a:rPr lang="en-US" sz="2800" dirty="0"/>
              <a:t>These are the hubs which collect wiring from nodes and power supply from active hub. These hubs relay signals onto the network without cleaning and boosting them and can’t be used to extend the distance between nodes.</a:t>
            </a:r>
          </a:p>
          <a:p>
            <a:pPr algn="just"/>
            <a:endParaRPr lang="en-IN" sz="2800" dirty="0"/>
          </a:p>
        </p:txBody>
      </p:sp>
      <p:sp>
        <p:nvSpPr>
          <p:cNvPr id="4" name="Footer Placeholder 3"/>
          <p:cNvSpPr>
            <a:spLocks noGrp="1"/>
          </p:cNvSpPr>
          <p:nvPr>
            <p:ph type="ftr" sz="quarter" idx="11"/>
          </p:nvPr>
        </p:nvSpPr>
        <p:spPr/>
        <p:txBody>
          <a:bodyPr/>
          <a:lstStyle/>
          <a:p>
            <a:r>
              <a:rPr lang="en-IN">
                <a:solidFill>
                  <a:prstClr val="black">
                    <a:tint val="75000"/>
                  </a:prstClr>
                </a:solidFill>
              </a:rPr>
              <a:t>M.RAJALAKSHMI</a:t>
            </a:r>
          </a:p>
        </p:txBody>
      </p:sp>
      <p:sp>
        <p:nvSpPr>
          <p:cNvPr id="5" name="Slide Number Placeholder 4"/>
          <p:cNvSpPr>
            <a:spLocks noGrp="1"/>
          </p:cNvSpPr>
          <p:nvPr>
            <p:ph type="sldNum" sz="quarter" idx="12"/>
          </p:nvPr>
        </p:nvSpPr>
        <p:spPr/>
        <p:txBody>
          <a:bodyPr/>
          <a:lstStyle/>
          <a:p>
            <a:fld id="{324E6362-DE5F-4A2F-9244-6BAA8CA76B22}" type="slidenum">
              <a:rPr lang="en-IN" smtClean="0">
                <a:solidFill>
                  <a:prstClr val="black">
                    <a:tint val="75000"/>
                  </a:prstClr>
                </a:solidFill>
              </a:rPr>
              <a:pPr/>
              <a:t>93</a:t>
            </a:fld>
            <a:endParaRPr lang="en-IN">
              <a:solidFill>
                <a:prstClr val="black">
                  <a:tint val="75000"/>
                </a:prstClr>
              </a:solidFill>
            </a:endParaRPr>
          </a:p>
        </p:txBody>
      </p:sp>
    </p:spTree>
    <p:extLst>
      <p:ext uri="{BB962C8B-B14F-4D97-AF65-F5344CB8AC3E}">
        <p14:creationId xmlns:p14="http://schemas.microsoft.com/office/powerpoint/2010/main" val="25915132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Drawbacks</a:t>
            </a:r>
            <a:endParaRPr lang="en-IN" dirty="0"/>
          </a:p>
        </p:txBody>
      </p:sp>
      <p:sp>
        <p:nvSpPr>
          <p:cNvPr id="3" name="Content Placeholder 2"/>
          <p:cNvSpPr>
            <a:spLocks noGrp="1"/>
          </p:cNvSpPr>
          <p:nvPr>
            <p:ph idx="1"/>
          </p:nvPr>
        </p:nvSpPr>
        <p:spPr/>
        <p:txBody>
          <a:bodyPr>
            <a:normAutofit/>
          </a:bodyPr>
          <a:lstStyle/>
          <a:p>
            <a:pPr algn="just"/>
            <a:r>
              <a:rPr lang="en-US" sz="2400" dirty="0"/>
              <a:t>Hubs cannot filter data, so data packets are sent to all connected devices.</a:t>
            </a:r>
          </a:p>
          <a:p>
            <a:pPr algn="just"/>
            <a:r>
              <a:rPr lang="en-US" sz="2400" dirty="0"/>
              <a:t>They do not have intelligence to find out best path for data packets which leads to inefficiencies and wastage.</a:t>
            </a:r>
            <a:endParaRPr lang="en-IN" sz="2400" dirty="0"/>
          </a:p>
        </p:txBody>
      </p:sp>
      <p:sp>
        <p:nvSpPr>
          <p:cNvPr id="4" name="Footer Placeholder 3"/>
          <p:cNvSpPr>
            <a:spLocks noGrp="1"/>
          </p:cNvSpPr>
          <p:nvPr>
            <p:ph type="ftr" sz="quarter" idx="11"/>
          </p:nvPr>
        </p:nvSpPr>
        <p:spPr/>
        <p:txBody>
          <a:bodyPr/>
          <a:lstStyle/>
          <a:p>
            <a:r>
              <a:rPr lang="en-IN">
                <a:solidFill>
                  <a:prstClr val="black">
                    <a:tint val="75000"/>
                  </a:prstClr>
                </a:solidFill>
              </a:rPr>
              <a:t>M.RAJALAKSHMI</a:t>
            </a:r>
          </a:p>
        </p:txBody>
      </p:sp>
      <p:sp>
        <p:nvSpPr>
          <p:cNvPr id="5" name="Slide Number Placeholder 4"/>
          <p:cNvSpPr>
            <a:spLocks noGrp="1"/>
          </p:cNvSpPr>
          <p:nvPr>
            <p:ph type="sldNum" sz="quarter" idx="12"/>
          </p:nvPr>
        </p:nvSpPr>
        <p:spPr/>
        <p:txBody>
          <a:bodyPr/>
          <a:lstStyle/>
          <a:p>
            <a:fld id="{324E6362-DE5F-4A2F-9244-6BAA8CA76B22}" type="slidenum">
              <a:rPr lang="en-IN" smtClean="0">
                <a:solidFill>
                  <a:prstClr val="black">
                    <a:tint val="75000"/>
                  </a:prstClr>
                </a:solidFill>
              </a:rPr>
              <a:pPr/>
              <a:t>94</a:t>
            </a:fld>
            <a:endParaRPr lang="en-IN">
              <a:solidFill>
                <a:prstClr val="black">
                  <a:tint val="75000"/>
                </a:prstClr>
              </a:solidFill>
            </a:endParaRPr>
          </a:p>
        </p:txBody>
      </p:sp>
    </p:spTree>
    <p:extLst>
      <p:ext uri="{BB962C8B-B14F-4D97-AF65-F5344CB8AC3E}">
        <p14:creationId xmlns:p14="http://schemas.microsoft.com/office/powerpoint/2010/main" val="10707297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Repeater</a:t>
            </a:r>
            <a:r>
              <a:rPr lang="en-IN" b="0" dirty="0"/>
              <a:t>s</a:t>
            </a:r>
            <a:endParaRPr lang="en-IN" dirty="0"/>
          </a:p>
        </p:txBody>
      </p:sp>
      <p:sp>
        <p:nvSpPr>
          <p:cNvPr id="3" name="Content Placeholder 2"/>
          <p:cNvSpPr>
            <a:spLocks noGrp="1"/>
          </p:cNvSpPr>
          <p:nvPr>
            <p:ph idx="1"/>
          </p:nvPr>
        </p:nvSpPr>
        <p:spPr/>
        <p:txBody>
          <a:bodyPr>
            <a:noAutofit/>
          </a:bodyPr>
          <a:lstStyle/>
          <a:p>
            <a:pPr algn="just"/>
            <a:r>
              <a:rPr lang="en-US" sz="2400" dirty="0"/>
              <a:t>A repeater operates at the physical layer. </a:t>
            </a:r>
          </a:p>
          <a:p>
            <a:pPr algn="just"/>
            <a:r>
              <a:rPr lang="en-US" sz="2400" dirty="0"/>
              <a:t>Its job is to regenerate the signal over the same network before the signal becomes too weak or corrupted so as to extend the length to which the signal can be transmitted over the same network. </a:t>
            </a:r>
          </a:p>
          <a:p>
            <a:pPr algn="just"/>
            <a:r>
              <a:rPr lang="en-US" sz="2400" dirty="0"/>
              <a:t>They do not amplify the signal. When the signal becomes weak, they copy the signal bit by bit and regenerate it at the original strength. </a:t>
            </a:r>
          </a:p>
          <a:p>
            <a:pPr algn="just"/>
            <a:r>
              <a:rPr lang="en-US" sz="2400" dirty="0"/>
              <a:t>It is a 2 port device.</a:t>
            </a:r>
          </a:p>
          <a:p>
            <a:pPr marL="0" indent="0" algn="just">
              <a:buNone/>
            </a:pPr>
            <a:r>
              <a:rPr lang="en-US" sz="2400" dirty="0"/>
              <a:t>Because the functionality of repeaters has been built in to other devices, such as hubs and switches, repeaters are rarely used.</a:t>
            </a:r>
            <a:endParaRPr lang="en-IN" sz="2400" dirty="0"/>
          </a:p>
        </p:txBody>
      </p:sp>
      <p:sp>
        <p:nvSpPr>
          <p:cNvPr id="4" name="Footer Placeholder 3"/>
          <p:cNvSpPr>
            <a:spLocks noGrp="1"/>
          </p:cNvSpPr>
          <p:nvPr>
            <p:ph type="ftr" sz="quarter" idx="11"/>
          </p:nvPr>
        </p:nvSpPr>
        <p:spPr/>
        <p:txBody>
          <a:bodyPr/>
          <a:lstStyle/>
          <a:p>
            <a:r>
              <a:rPr lang="en-IN">
                <a:solidFill>
                  <a:prstClr val="black">
                    <a:tint val="75000"/>
                  </a:prstClr>
                </a:solidFill>
              </a:rPr>
              <a:t>M.RAJALAKSHMI</a:t>
            </a:r>
          </a:p>
        </p:txBody>
      </p:sp>
      <p:sp>
        <p:nvSpPr>
          <p:cNvPr id="5" name="Slide Number Placeholder 4"/>
          <p:cNvSpPr>
            <a:spLocks noGrp="1"/>
          </p:cNvSpPr>
          <p:nvPr>
            <p:ph type="sldNum" sz="quarter" idx="12"/>
          </p:nvPr>
        </p:nvSpPr>
        <p:spPr/>
        <p:txBody>
          <a:bodyPr/>
          <a:lstStyle/>
          <a:p>
            <a:fld id="{324E6362-DE5F-4A2F-9244-6BAA8CA76B22}" type="slidenum">
              <a:rPr lang="en-IN" smtClean="0">
                <a:solidFill>
                  <a:prstClr val="black">
                    <a:tint val="75000"/>
                  </a:prstClr>
                </a:solidFill>
              </a:rPr>
              <a:pPr/>
              <a:t>95</a:t>
            </a:fld>
            <a:endParaRPr lang="en-IN">
              <a:solidFill>
                <a:prstClr val="black">
                  <a:tint val="75000"/>
                </a:prstClr>
              </a:solidFill>
            </a:endParaRPr>
          </a:p>
        </p:txBody>
      </p:sp>
      <p:sp>
        <p:nvSpPr>
          <p:cNvPr id="7" name="AutoShape 4" descr="Image result for repeat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Tx/>
              <a:buFontTx/>
              <a:buNone/>
            </a:pPr>
            <a:endParaRPr lang="en-IN" sz="1800" kern="1200">
              <a:solidFill>
                <a:prstClr val="black"/>
              </a:solidFill>
              <a:latin typeface="Calibri"/>
              <a:ea typeface="+mn-ea"/>
              <a:cs typeface="+mn-cs"/>
            </a:endParaRPr>
          </a:p>
        </p:txBody>
      </p:sp>
      <p:pic>
        <p:nvPicPr>
          <p:cNvPr id="37896" name="Picture 8" descr="https://www.perle.com/productimages/er-s1110-xl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2200" y="505176"/>
            <a:ext cx="1777582" cy="11447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372200" y="96887"/>
            <a:ext cx="1818126" cy="307777"/>
          </a:xfrm>
          <a:prstGeom prst="rect">
            <a:avLst/>
          </a:prstGeom>
          <a:noFill/>
        </p:spPr>
        <p:txBody>
          <a:bodyPr wrap="none" rtlCol="0">
            <a:spAutoFit/>
          </a:bodyPr>
          <a:lstStyle/>
          <a:p>
            <a:pPr>
              <a:buClrTx/>
              <a:buFontTx/>
              <a:buNone/>
            </a:pPr>
            <a:r>
              <a:rPr lang="en-US" b="1" kern="1200" dirty="0">
                <a:solidFill>
                  <a:prstClr val="black"/>
                </a:solidFill>
                <a:latin typeface="Calibri"/>
                <a:ea typeface="+mn-ea"/>
                <a:cs typeface="+mn-cs"/>
              </a:rPr>
              <a:t>Ethernet Repeaters</a:t>
            </a:r>
            <a:endParaRPr lang="en-IN" b="1" kern="1200" dirty="0">
              <a:solidFill>
                <a:prstClr val="black"/>
              </a:solidFill>
              <a:latin typeface="Calibri"/>
              <a:ea typeface="+mn-ea"/>
              <a:cs typeface="+mn-cs"/>
            </a:endParaRPr>
          </a:p>
        </p:txBody>
      </p:sp>
      <p:pic>
        <p:nvPicPr>
          <p:cNvPr id="37898" name="Picture 10" descr="http://4.bp.blogspot.com/-7hBl-Ow2h18/Uc3J1db8kQI/AAAAAAAAAwg/_KsTCyZL5D4/s382/Repeaters+in+network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954" y="314360"/>
            <a:ext cx="2321671" cy="1148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155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8650" y="-387424"/>
            <a:ext cx="7886700" cy="1325563"/>
          </a:xfrm>
        </p:spPr>
        <p:txBody>
          <a:bodyPr>
            <a:normAutofit fontScale="90000"/>
          </a:bodyPr>
          <a:lstStyle/>
          <a:p>
            <a:r>
              <a:rPr lang="en-IN" dirty="0"/>
              <a:t/>
            </a:r>
            <a:br>
              <a:rPr lang="en-IN" dirty="0"/>
            </a:br>
            <a:r>
              <a:rPr lang="en-IN" dirty="0"/>
              <a:t>Switches</a:t>
            </a:r>
            <a:br>
              <a:rPr lang="en-IN" dirty="0"/>
            </a:br>
            <a:endParaRPr lang="en-IN" dirty="0"/>
          </a:p>
        </p:txBody>
      </p:sp>
      <p:sp>
        <p:nvSpPr>
          <p:cNvPr id="2" name="Content Placeholder 1"/>
          <p:cNvSpPr>
            <a:spLocks noGrp="1"/>
          </p:cNvSpPr>
          <p:nvPr>
            <p:ph idx="1"/>
          </p:nvPr>
        </p:nvSpPr>
        <p:spPr>
          <a:xfrm>
            <a:off x="457200" y="1052736"/>
            <a:ext cx="7239000" cy="4846320"/>
          </a:xfrm>
        </p:spPr>
        <p:txBody>
          <a:bodyPr>
            <a:normAutofit/>
          </a:bodyPr>
          <a:lstStyle/>
          <a:p>
            <a:pPr algn="just"/>
            <a:r>
              <a:rPr lang="en-IN" sz="2000" dirty="0"/>
              <a:t>A </a:t>
            </a:r>
            <a:r>
              <a:rPr lang="en-IN" sz="2000" b="1" dirty="0"/>
              <a:t>switch</a:t>
            </a:r>
            <a:r>
              <a:rPr lang="en-IN" sz="2000" dirty="0"/>
              <a:t> does essentially what a hub does, but more efficiently. </a:t>
            </a:r>
          </a:p>
          <a:p>
            <a:pPr algn="just"/>
            <a:r>
              <a:rPr lang="en-IN" sz="2000" dirty="0"/>
              <a:t>By paying attention to the traffic that comes across it, it can </a:t>
            </a:r>
            <a:r>
              <a:rPr lang="en-IN" sz="2000" dirty="0">
                <a:solidFill>
                  <a:srgbClr val="FF0066"/>
                </a:solidFill>
              </a:rPr>
              <a:t>“learn” </a:t>
            </a:r>
            <a:r>
              <a:rPr lang="en-IN" sz="2000" dirty="0"/>
              <a:t>where particular addresses are.</a:t>
            </a:r>
          </a:p>
          <a:p>
            <a:pPr algn="just"/>
            <a:r>
              <a:rPr lang="en-IN" sz="2000" dirty="0"/>
              <a:t>Initially, a </a:t>
            </a:r>
            <a:r>
              <a:rPr lang="en-IN" sz="2000" dirty="0">
                <a:solidFill>
                  <a:srgbClr val="FF0066"/>
                </a:solidFill>
              </a:rPr>
              <a:t>switch knows nothing </a:t>
            </a:r>
            <a:r>
              <a:rPr lang="en-IN" sz="2000" dirty="0"/>
              <a:t>and simply sends on incoming messages to all ports:</a:t>
            </a:r>
          </a:p>
          <a:p>
            <a:pPr algn="just"/>
            <a:endParaRPr lang="en-IN" sz="2000" dirty="0"/>
          </a:p>
        </p:txBody>
      </p:sp>
      <p:pic>
        <p:nvPicPr>
          <p:cNvPr id="4" name="Picture 3" descr="NETGEAR network switch"/>
          <p:cNvPicPr/>
          <p:nvPr/>
        </p:nvPicPr>
        <p:blipFill>
          <a:blip r:embed="rId2"/>
          <a:srcRect/>
          <a:stretch>
            <a:fillRect/>
          </a:stretch>
        </p:blipFill>
        <p:spPr bwMode="auto">
          <a:xfrm>
            <a:off x="6372200" y="5229200"/>
            <a:ext cx="2740780" cy="1604275"/>
          </a:xfrm>
          <a:prstGeom prst="rect">
            <a:avLst/>
          </a:prstGeom>
          <a:noFill/>
          <a:ln w="9525">
            <a:noFill/>
            <a:miter lim="800000"/>
            <a:headEnd/>
            <a:tailEnd/>
          </a:ln>
        </p:spPr>
      </p:pic>
      <p:pic>
        <p:nvPicPr>
          <p:cNvPr id="5" name="Picture 4" descr="The initial contact through a switch"/>
          <p:cNvPicPr/>
          <p:nvPr/>
        </p:nvPicPr>
        <p:blipFill>
          <a:blip r:embed="rId3"/>
          <a:srcRect/>
          <a:stretch>
            <a:fillRect/>
          </a:stretch>
        </p:blipFill>
        <p:spPr bwMode="auto">
          <a:xfrm>
            <a:off x="1475656" y="3068960"/>
            <a:ext cx="4464496" cy="3645024"/>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6294152" y="4388200"/>
            <a:ext cx="2896875" cy="841000"/>
          </a:xfrm>
          <a:prstGeom prst="rect">
            <a:avLst/>
          </a:prstGeom>
        </p:spPr>
      </p:pic>
      <p:sp>
        <p:nvSpPr>
          <p:cNvPr id="7" name="TextBox 6"/>
          <p:cNvSpPr txBox="1"/>
          <p:nvPr/>
        </p:nvSpPr>
        <p:spPr>
          <a:xfrm>
            <a:off x="6613451" y="4077072"/>
            <a:ext cx="3935213" cy="276999"/>
          </a:xfrm>
          <a:prstGeom prst="rect">
            <a:avLst/>
          </a:prstGeom>
          <a:noFill/>
        </p:spPr>
        <p:txBody>
          <a:bodyPr wrap="square" rtlCol="0">
            <a:spAutoFit/>
          </a:bodyPr>
          <a:lstStyle/>
          <a:p>
            <a:pPr>
              <a:buClrTx/>
              <a:buFontTx/>
              <a:buNone/>
            </a:pPr>
            <a:r>
              <a:rPr lang="en-IN" sz="1200" b="1" kern="1200" dirty="0">
                <a:solidFill>
                  <a:prstClr val="black"/>
                </a:solidFill>
                <a:latin typeface="Calibri"/>
                <a:ea typeface="+mn-ea"/>
                <a:cs typeface="+mn-cs"/>
              </a:rPr>
              <a:t>A 32-port Ethernet switch.</a:t>
            </a:r>
          </a:p>
        </p:txBody>
      </p:sp>
    </p:spTree>
    <p:extLst>
      <p:ext uri="{BB962C8B-B14F-4D97-AF65-F5344CB8AC3E}">
        <p14:creationId xmlns:p14="http://schemas.microsoft.com/office/powerpoint/2010/main" val="20477617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528" y="-90264"/>
            <a:ext cx="7372672" cy="1215008"/>
          </a:xfrm>
        </p:spPr>
        <p:txBody>
          <a:bodyPr/>
          <a:lstStyle/>
          <a:p>
            <a:r>
              <a:rPr lang="en-IN" dirty="0"/>
              <a:t>Switches</a:t>
            </a:r>
          </a:p>
        </p:txBody>
      </p:sp>
      <p:sp>
        <p:nvSpPr>
          <p:cNvPr id="2" name="Content Placeholder 1"/>
          <p:cNvSpPr>
            <a:spLocks noGrp="1"/>
          </p:cNvSpPr>
          <p:nvPr>
            <p:ph idx="1"/>
          </p:nvPr>
        </p:nvSpPr>
        <p:spPr>
          <a:xfrm>
            <a:off x="251520" y="836712"/>
            <a:ext cx="7444680" cy="5619024"/>
          </a:xfrm>
        </p:spPr>
        <p:txBody>
          <a:bodyPr>
            <a:normAutofit/>
          </a:bodyPr>
          <a:lstStyle/>
          <a:p>
            <a:pPr algn="just"/>
            <a:r>
              <a:rPr lang="en-IN" sz="2000" dirty="0"/>
              <a:t>Even accepting that first message, however, the switch has learned something – </a:t>
            </a:r>
            <a:r>
              <a:rPr lang="en-IN" sz="2000" dirty="0">
                <a:solidFill>
                  <a:srgbClr val="FF0066"/>
                </a:solidFill>
              </a:rPr>
              <a:t>it knows on which connection the sender of the message is located. </a:t>
            </a:r>
          </a:p>
          <a:p>
            <a:pPr algn="just"/>
            <a:r>
              <a:rPr lang="en-IN" sz="2000" dirty="0"/>
              <a:t>Thus, when machine “A” responds to the message, the switches only need to send that message out to the one connection:</a:t>
            </a:r>
          </a:p>
          <a:p>
            <a:pPr algn="just"/>
            <a:endParaRPr lang="en-IN" sz="2000" dirty="0"/>
          </a:p>
        </p:txBody>
      </p:sp>
      <p:pic>
        <p:nvPicPr>
          <p:cNvPr id="4" name="Picture 3" descr="Response being processed through a switch"/>
          <p:cNvPicPr/>
          <p:nvPr/>
        </p:nvPicPr>
        <p:blipFill>
          <a:blip r:embed="rId2"/>
          <a:srcRect/>
          <a:stretch>
            <a:fillRect/>
          </a:stretch>
        </p:blipFill>
        <p:spPr bwMode="auto">
          <a:xfrm>
            <a:off x="1763688" y="2708920"/>
            <a:ext cx="5040560" cy="4149080"/>
          </a:xfrm>
          <a:prstGeom prst="rect">
            <a:avLst/>
          </a:prstGeom>
          <a:noFill/>
          <a:ln w="9525">
            <a:noFill/>
            <a:miter lim="800000"/>
            <a:headEnd/>
            <a:tailEnd/>
          </a:ln>
        </p:spPr>
      </p:pic>
    </p:spTree>
    <p:extLst>
      <p:ext uri="{BB962C8B-B14F-4D97-AF65-F5344CB8AC3E}">
        <p14:creationId xmlns:p14="http://schemas.microsoft.com/office/powerpoint/2010/main" val="38670920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78296"/>
            <a:ext cx="7239000" cy="1143000"/>
          </a:xfrm>
        </p:spPr>
        <p:txBody>
          <a:bodyPr/>
          <a:lstStyle/>
          <a:p>
            <a:r>
              <a:rPr lang="en-IN" dirty="0"/>
              <a:t>Switches</a:t>
            </a:r>
          </a:p>
        </p:txBody>
      </p:sp>
      <p:sp>
        <p:nvSpPr>
          <p:cNvPr id="2" name="Content Placeholder 1"/>
          <p:cNvSpPr>
            <a:spLocks noGrp="1"/>
          </p:cNvSpPr>
          <p:nvPr>
            <p:ph idx="1"/>
          </p:nvPr>
        </p:nvSpPr>
        <p:spPr>
          <a:xfrm>
            <a:off x="457200" y="908720"/>
            <a:ext cx="7239000" cy="5547016"/>
          </a:xfrm>
        </p:spPr>
        <p:txBody>
          <a:bodyPr>
            <a:normAutofit/>
          </a:bodyPr>
          <a:lstStyle/>
          <a:p>
            <a:pPr algn="just"/>
            <a:r>
              <a:rPr lang="en-IN" sz="2000" dirty="0"/>
              <a:t>In addition to sending the response through to the originator, the switch has now learned something else – </a:t>
            </a:r>
            <a:r>
              <a:rPr lang="en-IN" sz="2000" dirty="0">
                <a:solidFill>
                  <a:srgbClr val="FF0066"/>
                </a:solidFill>
              </a:rPr>
              <a:t>it now knows on which connection machine “A” is located.</a:t>
            </a:r>
          </a:p>
          <a:p>
            <a:pPr algn="just"/>
            <a:r>
              <a:rPr lang="en-IN" sz="2000" dirty="0"/>
              <a:t>That means that subsequent messages destined for machine “A” need only be sent to that one port:</a:t>
            </a:r>
          </a:p>
          <a:p>
            <a:pPr algn="just"/>
            <a:endParaRPr lang="en-IN" sz="2000" dirty="0"/>
          </a:p>
        </p:txBody>
      </p:sp>
      <p:pic>
        <p:nvPicPr>
          <p:cNvPr id="4" name="Picture 3" descr="Switch sending an incoming message to the machine who's location it is aware of."/>
          <p:cNvPicPr/>
          <p:nvPr/>
        </p:nvPicPr>
        <p:blipFill>
          <a:blip r:embed="rId2"/>
          <a:srcRect/>
          <a:stretch>
            <a:fillRect/>
          </a:stretch>
        </p:blipFill>
        <p:spPr bwMode="auto">
          <a:xfrm>
            <a:off x="2000232" y="2780928"/>
            <a:ext cx="4732008" cy="3818824"/>
          </a:xfrm>
          <a:prstGeom prst="rect">
            <a:avLst/>
          </a:prstGeom>
          <a:noFill/>
          <a:ln w="9525">
            <a:noFill/>
            <a:miter lim="800000"/>
            <a:headEnd/>
            <a:tailEnd/>
          </a:ln>
        </p:spPr>
      </p:pic>
    </p:spTree>
    <p:extLst>
      <p:ext uri="{BB962C8B-B14F-4D97-AF65-F5344CB8AC3E}">
        <p14:creationId xmlns:p14="http://schemas.microsoft.com/office/powerpoint/2010/main" val="315524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Switches</a:t>
            </a:r>
          </a:p>
        </p:txBody>
      </p:sp>
      <p:sp>
        <p:nvSpPr>
          <p:cNvPr id="2" name="Content Placeholder 1"/>
          <p:cNvSpPr>
            <a:spLocks noGrp="1"/>
          </p:cNvSpPr>
          <p:nvPr>
            <p:ph idx="1"/>
          </p:nvPr>
        </p:nvSpPr>
        <p:spPr>
          <a:xfrm>
            <a:off x="628650" y="1165894"/>
            <a:ext cx="7886700" cy="4351338"/>
          </a:xfrm>
        </p:spPr>
        <p:txBody>
          <a:bodyPr>
            <a:noAutofit/>
          </a:bodyPr>
          <a:lstStyle/>
          <a:p>
            <a:pPr algn="just">
              <a:lnSpc>
                <a:spcPct val="150000"/>
              </a:lnSpc>
            </a:pPr>
            <a:r>
              <a:rPr lang="en-IN" sz="2200" dirty="0"/>
              <a:t>Switches learn the location of the devices that they are connected to almost instantaneously. </a:t>
            </a:r>
          </a:p>
          <a:p>
            <a:pPr algn="just">
              <a:lnSpc>
                <a:spcPct val="150000"/>
              </a:lnSpc>
            </a:pPr>
            <a:r>
              <a:rPr lang="en-US" sz="2200" dirty="0"/>
              <a:t>A switch is a data link layer device.</a:t>
            </a:r>
          </a:p>
          <a:p>
            <a:pPr algn="just">
              <a:lnSpc>
                <a:spcPct val="150000"/>
              </a:lnSpc>
            </a:pPr>
            <a:r>
              <a:rPr lang="en-US" sz="2200" dirty="0"/>
              <a:t>The switch can perform error checking before forwarding data, that makes it very efficient as it does not forward packets that have errors and forward good packets selectively to correct port only.</a:t>
            </a:r>
            <a:endParaRPr lang="en-IN" sz="2200" dirty="0"/>
          </a:p>
          <a:p>
            <a:pPr algn="just">
              <a:lnSpc>
                <a:spcPct val="150000"/>
              </a:lnSpc>
            </a:pPr>
            <a:r>
              <a:rPr lang="en-IN" sz="2200" dirty="0"/>
              <a:t>The net result is that most network traffic only goes where it needs to rather than to every port. </a:t>
            </a:r>
          </a:p>
          <a:p>
            <a:pPr algn="just">
              <a:lnSpc>
                <a:spcPct val="150000"/>
              </a:lnSpc>
            </a:pPr>
            <a:r>
              <a:rPr lang="en-IN" sz="2200" dirty="0"/>
              <a:t>On busy networks, this can make the network </a:t>
            </a:r>
            <a:r>
              <a:rPr lang="en-IN" sz="2200" i="1" dirty="0"/>
              <a:t>significantly</a:t>
            </a:r>
            <a:r>
              <a:rPr lang="en-IN" sz="2200" dirty="0"/>
              <a:t> faster.</a:t>
            </a:r>
          </a:p>
          <a:p>
            <a:pPr algn="just">
              <a:lnSpc>
                <a:spcPct val="150000"/>
              </a:lnSpc>
            </a:pPr>
            <a:endParaRPr lang="en-IN" sz="2200" dirty="0"/>
          </a:p>
        </p:txBody>
      </p:sp>
    </p:spTree>
    <p:extLst>
      <p:ext uri="{BB962C8B-B14F-4D97-AF65-F5344CB8AC3E}">
        <p14:creationId xmlns:p14="http://schemas.microsoft.com/office/powerpoint/2010/main" val="1217915945"/>
      </p:ext>
    </p:extLst>
  </p:cSld>
  <p:clrMapOvr>
    <a:masterClrMapping/>
  </p:clrMapOvr>
</p:sld>
</file>

<file path=ppt/theme/theme1.xml><?xml version="1.0" encoding="utf-8"?>
<a:theme xmlns:a="http://schemas.openxmlformats.org/drawingml/2006/main" name="Apex">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8056</Words>
  <Application>Microsoft Office PowerPoint</Application>
  <PresentationFormat>On-screen Show (4:3)</PresentationFormat>
  <Paragraphs>872</Paragraphs>
  <Slides>135</Slides>
  <Notes>38</Notes>
  <HiddenSlides>1</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135</vt:i4>
      </vt:variant>
    </vt:vector>
  </HeadingPairs>
  <TitlesOfParts>
    <vt:vector size="156" baseType="lpstr">
      <vt:lpstr>Times</vt:lpstr>
      <vt:lpstr>Wingdings 2</vt:lpstr>
      <vt:lpstr>Cordia New</vt:lpstr>
      <vt:lpstr>Noto Sans Symbols</vt:lpstr>
      <vt:lpstr>Symbol</vt:lpstr>
      <vt:lpstr>ZapfDingbats</vt:lpstr>
      <vt:lpstr>Gill Sans MT</vt:lpstr>
      <vt:lpstr>Lucida Sans</vt:lpstr>
      <vt:lpstr>Arial</vt:lpstr>
      <vt:lpstr>Book Antiqua</vt:lpstr>
      <vt:lpstr>Tahoma</vt:lpstr>
      <vt:lpstr>Angsana New</vt:lpstr>
      <vt:lpstr>Calibri</vt:lpstr>
      <vt:lpstr>Times New Roman</vt:lpstr>
      <vt:lpstr>Calibri Light</vt:lpstr>
      <vt:lpstr>Wingdings</vt:lpstr>
      <vt:lpstr>Apex</vt:lpstr>
      <vt:lpstr>Office Theme</vt:lpstr>
      <vt:lpstr>1_Office Theme</vt:lpstr>
      <vt:lpstr>2_Office Theme</vt:lpstr>
      <vt:lpstr>3_Office Theme</vt:lpstr>
      <vt:lpstr>PowerPoint Presentation</vt:lpstr>
      <vt:lpstr>PowerPoint Presentation</vt:lpstr>
      <vt:lpstr>UNIT –II  Contents</vt:lpstr>
      <vt:lpstr>Session 1</vt:lpstr>
      <vt:lpstr>IPv4 Address ,address space </vt:lpstr>
      <vt:lpstr>IPv4</vt:lpstr>
      <vt:lpstr>IPV4 NOTATIONS</vt:lpstr>
      <vt:lpstr>PowerPoint Presentation</vt:lpstr>
      <vt:lpstr>IPv4 Header Structure</vt:lpstr>
      <vt:lpstr>IPv4 Header - Review</vt:lpstr>
      <vt:lpstr>IPv4 Header - Review</vt:lpstr>
      <vt:lpstr>IPv4 Header - Review</vt:lpstr>
      <vt:lpstr>IPv4 Header - Review</vt:lpstr>
      <vt:lpstr>IPv4 Header - Review</vt:lpstr>
      <vt:lpstr>Session 2</vt:lpstr>
      <vt:lpstr>Types of addressing</vt:lpstr>
      <vt:lpstr>Classful Addressing and Problem solving</vt:lpstr>
      <vt:lpstr>PowerPoint Presentation</vt:lpstr>
      <vt:lpstr>Classful Addressing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Two level hierarchy - Three level hierarchy- subnet mask - Address aggregation- problem solving.</vt:lpstr>
      <vt:lpstr>Hierarchy of IPv4 Addressing</vt:lpstr>
      <vt:lpstr>PowerPoint Presentation</vt:lpstr>
      <vt:lpstr>Two Level of Hierarchy</vt:lpstr>
      <vt:lpstr>Three Level of Hierarchy</vt:lpstr>
      <vt:lpstr>Address Aggregation</vt:lpstr>
      <vt:lpstr>Session 5 </vt:lpstr>
      <vt:lpstr>Special Addresses</vt:lpstr>
      <vt:lpstr>Special Addresses</vt:lpstr>
      <vt:lpstr>Special Addresses</vt:lpstr>
      <vt:lpstr>Special Addresses</vt:lpstr>
      <vt:lpstr>Special Addresses</vt:lpstr>
      <vt:lpstr>Special Addresses</vt:lpstr>
      <vt:lpstr>Special Addresses</vt:lpstr>
      <vt:lpstr>Special Addresses</vt:lpstr>
      <vt:lpstr>Special Addresses</vt:lpstr>
      <vt:lpstr>Special Addresses</vt:lpstr>
      <vt:lpstr>Special Addresses</vt:lpstr>
      <vt:lpstr>Special Addresses</vt:lpstr>
      <vt:lpstr>Special Addresses</vt:lpstr>
      <vt:lpstr>Special Addresses</vt:lpstr>
      <vt:lpstr>Special Addresses</vt:lpstr>
      <vt:lpstr>Special Addresses</vt:lpstr>
      <vt:lpstr>Session 6 </vt:lpstr>
      <vt:lpstr>Classless Addressing</vt:lpstr>
      <vt:lpstr>  Classless Addressing   </vt:lpstr>
      <vt:lpstr>Classless Addressing  - Restriction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Session 9 </vt:lpstr>
      <vt:lpstr>Private address, Network addresses translation -Super netting. </vt:lpstr>
      <vt:lpstr>PUBLIC &amp; PRIVATE ADDRESSES IN IPV4</vt:lpstr>
      <vt:lpstr>Public addresses</vt:lpstr>
      <vt:lpstr>Public Addresses</vt:lpstr>
      <vt:lpstr>Private Addresses</vt:lpstr>
      <vt:lpstr>Range of private ip</vt:lpstr>
      <vt:lpstr>NAT – Network Address Translation</vt:lpstr>
      <vt:lpstr>Network Address Translation</vt:lpstr>
      <vt:lpstr>NAT – Network Address Translation</vt:lpstr>
      <vt:lpstr>Example</vt:lpstr>
      <vt:lpstr>PowerPoint Presentation</vt:lpstr>
      <vt:lpstr>Network Address Translation (NAT)</vt:lpstr>
      <vt:lpstr>  Subnetting vs supernetting Subnetting: </vt:lpstr>
      <vt:lpstr>Supernetting</vt:lpstr>
      <vt:lpstr>Intermediate devices - Hub, Repeaters, Switch, Bridge-  Gateways -Structure of a ROUTER</vt:lpstr>
      <vt:lpstr>Intermediate devices  - Hubs </vt:lpstr>
      <vt:lpstr>Hubs</vt:lpstr>
      <vt:lpstr>Types of Hub </vt:lpstr>
      <vt:lpstr>Drawbacks</vt:lpstr>
      <vt:lpstr>Repeaters</vt:lpstr>
      <vt:lpstr> Switches </vt:lpstr>
      <vt:lpstr>Switches</vt:lpstr>
      <vt:lpstr>Switches</vt:lpstr>
      <vt:lpstr>Switches</vt:lpstr>
      <vt:lpstr>Session 10 </vt:lpstr>
      <vt:lpstr>PowerPoint Presentation</vt:lpstr>
      <vt:lpstr>2.10.1 What is a Bridge in a Computer Network?</vt:lpstr>
      <vt:lpstr>2.10.2 Working Principle</vt:lpstr>
      <vt:lpstr>2.10.3 Functions of Bridges in Computer Network</vt:lpstr>
      <vt:lpstr>2.10.4 Types of Bridges</vt:lpstr>
      <vt:lpstr>2.10.4 .1 Transparent Bridge</vt:lpstr>
      <vt:lpstr>2.10.4.2 Translational Bridge</vt:lpstr>
      <vt:lpstr>2.10.4.3 Source-route Bridge</vt:lpstr>
      <vt:lpstr>2.10.4.4 MAC-Layer Bridge</vt:lpstr>
      <vt:lpstr>2.10.4.5 Remote Type Bridge</vt:lpstr>
      <vt:lpstr>2.10.5.1 Advantages of Bridges</vt:lpstr>
      <vt:lpstr>2.10.5.2 Disadvantages of Bridges</vt:lpstr>
      <vt:lpstr>2.10.6 What is a Router?</vt:lpstr>
      <vt:lpstr>2.10.7 Features of Router</vt:lpstr>
      <vt:lpstr>2.10.8 Types of Routers</vt:lpstr>
      <vt:lpstr> 2.10.9 Router Structure</vt:lpstr>
      <vt:lpstr>2.10.9.1 Input Port Processor (IPP)</vt:lpstr>
      <vt:lpstr>Overview of a typical IPP in routers</vt:lpstr>
      <vt:lpstr>PowerPoint Presentation</vt:lpstr>
      <vt:lpstr>PowerPoint Presentation</vt:lpstr>
      <vt:lpstr>PowerPoint Presentation</vt:lpstr>
      <vt:lpstr>PowerPoint Presentation</vt:lpstr>
      <vt:lpstr>PowerPoint Presentation</vt:lpstr>
      <vt:lpstr>PowerPoint Presentation</vt:lpstr>
      <vt:lpstr>2.10.9.2 Switch Fabric</vt:lpstr>
      <vt:lpstr>PowerPoint Presentation</vt:lpstr>
      <vt:lpstr>2.10.9.3 Switch Controller</vt:lpstr>
      <vt:lpstr>PowerPoint Presentation</vt:lpstr>
      <vt:lpstr>Overview of a switching system controller</vt:lpstr>
      <vt:lpstr>2.10.9.4 Output Port Processors (OPP)</vt:lpstr>
      <vt:lpstr>PowerPoint Presentation</vt:lpstr>
      <vt:lpstr>PowerPoint Presentation</vt:lpstr>
      <vt:lpstr>PowerPoint Presentation</vt:lpstr>
      <vt:lpstr>Difference between Bridge and Router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IB</dc:creator>
  <cp:lastModifiedBy>Windows User</cp:lastModifiedBy>
  <cp:revision>6</cp:revision>
  <dcterms:modified xsi:type="dcterms:W3CDTF">2022-03-29T04:56:04Z</dcterms:modified>
</cp:coreProperties>
</file>